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57" r:id="rId4"/>
    <p:sldId id="258" r:id="rId5"/>
    <p:sldId id="259" r:id="rId6"/>
    <p:sldId id="261" r:id="rId7"/>
    <p:sldId id="260" r:id="rId8"/>
    <p:sldId id="264" r:id="rId9"/>
    <p:sldId id="265" r:id="rId10"/>
    <p:sldId id="266" r:id="rId11"/>
    <p:sldId id="273" r:id="rId12"/>
    <p:sldId id="269" r:id="rId13"/>
    <p:sldId id="274" r:id="rId14"/>
    <p:sldId id="267" r:id="rId15"/>
    <p:sldId id="268" r:id="rId16"/>
    <p:sldId id="270" r:id="rId17"/>
    <p:sldId id="271" r:id="rId18"/>
    <p:sldId id="262" r:id="rId19"/>
    <p:sldId id="263"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182" autoAdjust="0"/>
  </p:normalViewPr>
  <p:slideViewPr>
    <p:cSldViewPr snapToGrid="0">
      <p:cViewPr varScale="1">
        <p:scale>
          <a:sx n="116" d="100"/>
          <a:sy n="116" d="100"/>
        </p:scale>
        <p:origin x="2510" y="8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ext Placeholder 2"/>
          <p:cNvSpPr>
            <a:spLocks noGrp="1"/>
          </p:cNvSpPr>
          <p:nvPr>
            <p:ph idx="1"/>
          </p:nvPr>
        </p:nvSpPr>
        <p:spPr>
          <a:xfrm>
            <a:off x="293912" y="1140903"/>
            <a:ext cx="11604168" cy="5145596"/>
          </a:xfrm>
          <a:prstGeom prst="rect">
            <a:avLst/>
          </a:prstGeom>
        </p:spPr>
        <p:txBody>
          <a:bodyPr vert="horz" lIns="91440" tIns="45720" rIns="91440" bIns="45720" rtlCol="0">
            <a:normAutofit/>
          </a:bodyPr>
          <a:lstStyle>
            <a:lvl1pPr marL="0" indent="0">
              <a:buNone/>
              <a:defRPr/>
            </a:lvl1pPr>
            <a:lvl4pPr marL="1600200" indent="-228600">
              <a:buFont typeface="Arial" panose="020B0604020202020204" pitchFamily="34" charset="0"/>
              <a:buChar char="•"/>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0992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87216" y="1"/>
            <a:ext cx="11904785" cy="922789"/>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57031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87216" y="1"/>
            <a:ext cx="11904785" cy="922789"/>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16539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827"/>
          <a:stretch/>
        </p:blipFill>
        <p:spPr>
          <a:xfrm>
            <a:off x="1" y="-264543"/>
            <a:ext cx="12191999" cy="7122543"/>
          </a:xfrm>
          <a:prstGeom prst="rect">
            <a:avLst/>
          </a:prstGeom>
        </p:spPr>
      </p:pic>
      <p:sp>
        <p:nvSpPr>
          <p:cNvPr id="4" name="Footer Placeholder 1"/>
          <p:cNvSpPr txBox="1">
            <a:spLocks/>
          </p:cNvSpPr>
          <p:nvPr/>
        </p:nvSpPr>
        <p:spPr>
          <a:xfrm>
            <a:off x="-1" y="5890662"/>
            <a:ext cx="12192001" cy="365125"/>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Kroll Bond Rating Agency, Inc. is not affiliated with Kroll Inc., Kroll Associates, Inc., Kroll OnTrack, Inc. or their affiliated businesses. </a:t>
            </a:r>
          </a:p>
        </p:txBody>
      </p:sp>
    </p:spTree>
    <p:extLst>
      <p:ext uri="{BB962C8B-B14F-4D97-AF65-F5344CB8AC3E}">
        <p14:creationId xmlns:p14="http://schemas.microsoft.com/office/powerpoint/2010/main" val="220551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45FD6-002A-423D-B988-26FA36E504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55087B-F306-4EA3-B3DC-87C72B034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5A1E29-269B-488F-847B-24C0DD343DA4}"/>
              </a:ext>
            </a:extLst>
          </p:cNvPr>
          <p:cNvSpPr>
            <a:spLocks noGrp="1"/>
          </p:cNvSpPr>
          <p:nvPr>
            <p:ph type="dt" sz="half" idx="10"/>
          </p:nvPr>
        </p:nvSpPr>
        <p:spPr/>
        <p:txBody>
          <a:bodyPr/>
          <a:lstStyle/>
          <a:p>
            <a:fld id="{CB939F5A-2731-40AA-89B6-F48AB1A05992}" type="datetimeFigureOut">
              <a:rPr lang="en-US" smtClean="0"/>
              <a:t>5/14/2018</a:t>
            </a:fld>
            <a:endParaRPr lang="en-US"/>
          </a:p>
        </p:txBody>
      </p:sp>
      <p:sp>
        <p:nvSpPr>
          <p:cNvPr id="5" name="Footer Placeholder 4">
            <a:extLst>
              <a:ext uri="{FF2B5EF4-FFF2-40B4-BE49-F238E27FC236}">
                <a16:creationId xmlns:a16="http://schemas.microsoft.com/office/drawing/2014/main" id="{DD7A3D6F-A65B-475D-A44F-DC93605A8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B9945-901E-4F90-814F-995443850CB0}"/>
              </a:ext>
            </a:extLst>
          </p:cNvPr>
          <p:cNvSpPr>
            <a:spLocks noGrp="1"/>
          </p:cNvSpPr>
          <p:nvPr>
            <p:ph type="sldNum" sz="quarter" idx="12"/>
          </p:nvPr>
        </p:nvSpPr>
        <p:spPr/>
        <p:txBody>
          <a:bodyPr/>
          <a:lstStyle/>
          <a:p>
            <a:fld id="{AEF5E98A-19F9-403B-BC82-9A2BDF07853D}" type="slidenum">
              <a:rPr lang="en-US" smtClean="0"/>
              <a:t>‹#›</a:t>
            </a:fld>
            <a:endParaRPr lang="en-US"/>
          </a:p>
        </p:txBody>
      </p:sp>
    </p:spTree>
    <p:extLst>
      <p:ext uri="{BB962C8B-B14F-4D97-AF65-F5344CB8AC3E}">
        <p14:creationId xmlns:p14="http://schemas.microsoft.com/office/powerpoint/2010/main" val="3287843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Placeholder 1"/>
          <p:cNvSpPr>
            <a:spLocks noGrp="1"/>
          </p:cNvSpPr>
          <p:nvPr>
            <p:ph type="title"/>
          </p:nvPr>
        </p:nvSpPr>
        <p:spPr>
          <a:xfrm>
            <a:off x="287216" y="1"/>
            <a:ext cx="11904785" cy="922789"/>
          </a:xfrm>
          <a:prstGeom prst="rect">
            <a:avLst/>
          </a:prstGeom>
        </p:spPr>
        <p:txBody>
          <a:bodyPr vert="horz" lIns="91440" tIns="45720" rIns="91440" bIns="45720" rtlCol="0" anchor="ctr">
            <a:noAutofit/>
          </a:bodyPr>
          <a:lstStyle/>
          <a:p>
            <a:r>
              <a:rPr lang="en-US" dirty="0"/>
              <a:t>CLICK TO EDIT MASTER TEXT STYLE</a:t>
            </a:r>
          </a:p>
        </p:txBody>
      </p:sp>
      <p:sp>
        <p:nvSpPr>
          <p:cNvPr id="10" name="Text Placeholder 2"/>
          <p:cNvSpPr>
            <a:spLocks noGrp="1"/>
          </p:cNvSpPr>
          <p:nvPr>
            <p:ph type="body" idx="1"/>
          </p:nvPr>
        </p:nvSpPr>
        <p:spPr>
          <a:xfrm>
            <a:off x="293912" y="1140903"/>
            <a:ext cx="11604168" cy="5145596"/>
          </a:xfrm>
          <a:prstGeom prst="rect">
            <a:avLst/>
          </a:prstGeom>
          <a:ln>
            <a:noFill/>
          </a:ln>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Slide Number Placeholder 5"/>
          <p:cNvSpPr txBox="1">
            <a:spLocks/>
          </p:cNvSpPr>
          <p:nvPr/>
        </p:nvSpPr>
        <p:spPr>
          <a:xfrm>
            <a:off x="9455149" y="6430503"/>
            <a:ext cx="2442932" cy="427497"/>
          </a:xfrm>
          <a:prstGeom prst="rect">
            <a:avLst/>
          </a:prstGeom>
        </p:spPr>
        <p:txBody>
          <a:bodyPr vert="horz" lIns="91440" tIns="45720" rIns="91440" bIns="45720" rtlCol="0" anchor="ctr"/>
          <a:lstStyle>
            <a:lvl1pPr algn="r">
              <a:defRPr sz="1100">
                <a:solidFill>
                  <a:schemeClr val="tx1"/>
                </a:solidFill>
                <a:latin typeface="Arial" panose="020B0604020202020204" pitchFamily="34" charset="0"/>
                <a:cs typeface="Arial" panose="020B060402020202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0354052F-69B8-4D78-811B-8C3AAF417751}" type="slidenum">
              <a:rPr kumimoji="0" lang="en-US" sz="1000" b="0" i="0" u="none" strike="noStrike" kern="1200" cap="none" spc="0" normalizeH="0" baseline="0" noProof="0" smtClean="0">
                <a:ln>
                  <a:noFill/>
                </a:ln>
                <a:solidFill>
                  <a:schemeClr val="bg1"/>
                </a:solidFill>
                <a:effectLst/>
                <a:uLnTx/>
                <a:uFillTx/>
                <a:latin typeface="Century Gothic" panose="020B0502020202020204" pitchFamily="34" charset="0"/>
                <a:ea typeface="Verdana" pitchFamily="34" charset="0"/>
                <a:cs typeface="Verdana"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r>
              <a:rPr kumimoji="0" lang="en-US" sz="1000" b="0" i="0" u="none" strike="noStrike" kern="1200" cap="none" spc="0" normalizeH="0" baseline="0" noProof="0" dirty="0">
                <a:ln>
                  <a:noFill/>
                </a:ln>
                <a:solidFill>
                  <a:schemeClr val="tx1"/>
                </a:solidFill>
                <a:effectLst/>
                <a:uLnTx/>
                <a:uFillTx/>
                <a:latin typeface="Century Gothic" panose="020B0502020202020204" pitchFamily="34" charset="0"/>
                <a:ea typeface="Verdana" pitchFamily="34" charset="0"/>
                <a:cs typeface="Verdana" pitchFamily="34" charset="0"/>
              </a:rPr>
              <a:t> | </a:t>
            </a:r>
            <a:r>
              <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Verdana" pitchFamily="34" charset="0"/>
                <a:cs typeface="Verdana" pitchFamily="34" charset="0"/>
              </a:rPr>
              <a:t>www.kbra.com</a:t>
            </a:r>
          </a:p>
        </p:txBody>
      </p:sp>
    </p:spTree>
    <p:extLst>
      <p:ext uri="{BB962C8B-B14F-4D97-AF65-F5344CB8AC3E}">
        <p14:creationId xmlns:p14="http://schemas.microsoft.com/office/powerpoint/2010/main" val="1372061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3000" b="1" kern="1200">
          <a:solidFill>
            <a:schemeClr val="bg1"/>
          </a:solidFill>
          <a:latin typeface="Century Gothic" panose="020B050202020202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Clr>
          <a:srgbClr val="F0AB00"/>
        </a:buClr>
        <a:buFont typeface="Wingdings" panose="05000000000000000000" pitchFamily="2" charset="2"/>
        <a:buChar char="§"/>
        <a:defRPr sz="2000" kern="1200">
          <a:solidFill>
            <a:schemeClr val="tx1"/>
          </a:solidFill>
          <a:latin typeface="+mn-lt"/>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F0AB00"/>
        </a:buClr>
        <a:buFont typeface="Wingdings" panose="05000000000000000000" pitchFamily="2" charset="2"/>
        <a:buChar char="§"/>
        <a:defRPr sz="1800" kern="1200">
          <a:solidFill>
            <a:schemeClr val="tx1"/>
          </a:solidFill>
          <a:latin typeface="+mn-lt"/>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F0AB00"/>
        </a:buClr>
        <a:buFont typeface="Wingdings" panose="05000000000000000000" pitchFamily="2" charset="2"/>
        <a:buChar char="§"/>
        <a:defRPr sz="1600" kern="1200">
          <a:solidFill>
            <a:schemeClr val="tx1"/>
          </a:solidFill>
          <a:latin typeface="+mn-lt"/>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F0AB00"/>
        </a:buClr>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user/AgileTrainingVideos" TargetMode="External"/><Relationship Id="rId3" Type="http://schemas.openxmlformats.org/officeDocument/2006/relationships/hyperlink" Target="http://wiki.kbra.network/wiki/display/PMO/Estimating" TargetMode="External"/><Relationship Id="rId7" Type="http://schemas.openxmlformats.org/officeDocument/2006/relationships/hyperlink" Target="https://www.mountaingoatsoftware.com/tools/velocity-range-calculator" TargetMode="External"/><Relationship Id="rId2" Type="http://schemas.openxmlformats.org/officeDocument/2006/relationships/hyperlink" Target="http://wiki.kbra.network/wiki/display/PMO/Agile+Home+Page" TargetMode="External"/><Relationship Id="rId1" Type="http://schemas.openxmlformats.org/officeDocument/2006/relationships/slideLayout" Target="../slideLayouts/slideLayout2.xml"/><Relationship Id="rId6" Type="http://schemas.openxmlformats.org/officeDocument/2006/relationships/hyperlink" Target="https://www.mountaingoatsoftware.com/" TargetMode="External"/><Relationship Id="rId5" Type="http://schemas.openxmlformats.org/officeDocument/2006/relationships/hyperlink" Target="https://www.scrum.org/" TargetMode="External"/><Relationship Id="rId4" Type="http://schemas.openxmlformats.org/officeDocument/2006/relationships/hyperlink" Target="http://wiki.kbra.network/wiki/display/DEV/Definition+of+Do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CAF9-D0CA-4C11-B45A-89B3621D0876}"/>
              </a:ext>
            </a:extLst>
          </p:cNvPr>
          <p:cNvSpPr>
            <a:spLocks noGrp="1"/>
          </p:cNvSpPr>
          <p:nvPr>
            <p:ph type="ctrTitle"/>
          </p:nvPr>
        </p:nvSpPr>
        <p:spPr>
          <a:xfrm>
            <a:off x="1524000" y="999275"/>
            <a:ext cx="9144000" cy="2387600"/>
          </a:xfrm>
        </p:spPr>
        <p:txBody>
          <a:bodyPr/>
          <a:lstStyle/>
          <a:p>
            <a:r>
              <a:rPr lang="en-US" dirty="0">
                <a:solidFill>
                  <a:schemeClr val="accent4"/>
                </a:solidFill>
              </a:rPr>
              <a:t>A Hitchhikers Guide to Scrum</a:t>
            </a:r>
          </a:p>
        </p:txBody>
      </p:sp>
      <p:pic>
        <p:nvPicPr>
          <p:cNvPr id="5" name="Picture 4">
            <a:extLst>
              <a:ext uri="{FF2B5EF4-FFF2-40B4-BE49-F238E27FC236}">
                <a16:creationId xmlns:a16="http://schemas.microsoft.com/office/drawing/2014/main" id="{1562D44A-D242-4F0E-8B47-68CB3BCEE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2653" y="3859816"/>
            <a:ext cx="3369408" cy="2522243"/>
          </a:xfrm>
          <a:prstGeom prst="rect">
            <a:avLst/>
          </a:prstGeom>
        </p:spPr>
      </p:pic>
    </p:spTree>
    <p:extLst>
      <p:ext uri="{BB962C8B-B14F-4D97-AF65-F5344CB8AC3E}">
        <p14:creationId xmlns:p14="http://schemas.microsoft.com/office/powerpoint/2010/main" val="1645561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82FA-234C-4061-A73B-F2C0A00D0368}"/>
              </a:ext>
            </a:extLst>
          </p:cNvPr>
          <p:cNvSpPr>
            <a:spLocks noGrp="1"/>
          </p:cNvSpPr>
          <p:nvPr>
            <p:ph type="title"/>
          </p:nvPr>
        </p:nvSpPr>
        <p:spPr/>
        <p:txBody>
          <a:bodyPr/>
          <a:lstStyle/>
          <a:p>
            <a:r>
              <a:rPr lang="en-US" sz="4000" dirty="0"/>
              <a:t>Sprint Planning</a:t>
            </a:r>
          </a:p>
        </p:txBody>
      </p:sp>
      <p:sp>
        <p:nvSpPr>
          <p:cNvPr id="3" name="TextBox 2">
            <a:extLst>
              <a:ext uri="{FF2B5EF4-FFF2-40B4-BE49-F238E27FC236}">
                <a16:creationId xmlns:a16="http://schemas.microsoft.com/office/drawing/2014/main" id="{36AEDDAC-5884-4B64-A02D-79A6C1641744}"/>
              </a:ext>
            </a:extLst>
          </p:cNvPr>
          <p:cNvSpPr txBox="1"/>
          <p:nvPr/>
        </p:nvSpPr>
        <p:spPr>
          <a:xfrm>
            <a:off x="287216" y="988290"/>
            <a:ext cx="10796420" cy="7017306"/>
          </a:xfrm>
          <a:prstGeom prst="rect">
            <a:avLst/>
          </a:prstGeom>
          <a:noFill/>
        </p:spPr>
        <p:txBody>
          <a:bodyPr wrap="square" rtlCol="0">
            <a:spAutoFit/>
          </a:bodyPr>
          <a:lstStyle/>
          <a:p>
            <a:pPr marL="285750" indent="-285750">
              <a:buFont typeface="Arial" panose="020B0604020202020204" pitchFamily="34" charset="0"/>
              <a:buChar char="•"/>
            </a:pPr>
            <a:r>
              <a:rPr lang="en-US" dirty="0"/>
              <a:t>On newer teams, this meeting should be scheduled for 2 hours per each week of your iteration</a:t>
            </a:r>
          </a:p>
          <a:p>
            <a:pPr marL="742950" lvl="1" indent="-285750">
              <a:buFont typeface="Arial" panose="020B0604020202020204" pitchFamily="34" charset="0"/>
              <a:buChar char="•"/>
            </a:pPr>
            <a:r>
              <a:rPr lang="en-US" dirty="0"/>
              <a:t>2 week iteration = 4 hour planning session</a:t>
            </a:r>
          </a:p>
          <a:p>
            <a:pPr marL="285750" indent="-285750">
              <a:buFont typeface="Arial" panose="020B0604020202020204" pitchFamily="34" charset="0"/>
              <a:buChar char="•"/>
            </a:pPr>
            <a:r>
              <a:rPr lang="en-US" dirty="0"/>
              <a:t>Meeting Artifact: </a:t>
            </a:r>
            <a:r>
              <a:rPr lang="en-US" dirty="0">
                <a:solidFill>
                  <a:schemeClr val="accent4"/>
                </a:solidFill>
              </a:rPr>
              <a:t>Next Sprint Backlog </a:t>
            </a:r>
            <a:r>
              <a:rPr lang="en-US" dirty="0"/>
              <a:t>(sprint backlog != product backlog)</a:t>
            </a:r>
          </a:p>
          <a:p>
            <a:pPr marL="285750" indent="-285750">
              <a:buFont typeface="Arial" panose="020B0604020202020204" pitchFamily="34" charset="0"/>
              <a:buChar char="•"/>
            </a:pPr>
            <a:r>
              <a:rPr lang="en-US" dirty="0"/>
              <a:t>Typically a two-part meeting</a:t>
            </a:r>
          </a:p>
          <a:p>
            <a:pPr marL="285750" indent="-285750">
              <a:buFont typeface="Arial" panose="020B0604020202020204" pitchFamily="34" charset="0"/>
              <a:buChar char="•"/>
            </a:pPr>
            <a:r>
              <a:rPr lang="en-US" dirty="0"/>
              <a:t>Part 1 (the Pitch)</a:t>
            </a:r>
          </a:p>
          <a:p>
            <a:pPr marL="742950" lvl="1" indent="-285750">
              <a:buFont typeface="Arial" panose="020B0604020202020204" pitchFamily="34" charset="0"/>
              <a:buChar char="•"/>
            </a:pPr>
            <a:r>
              <a:rPr lang="en-US" dirty="0"/>
              <a:t>Product owner gives an overview of the Sprint Goal</a:t>
            </a:r>
          </a:p>
          <a:p>
            <a:pPr marL="742950" lvl="1" indent="-285750">
              <a:buFont typeface="Arial" panose="020B0604020202020204" pitchFamily="34" charset="0"/>
              <a:buChar char="•"/>
            </a:pPr>
            <a:r>
              <a:rPr lang="en-US" dirty="0"/>
              <a:t>Sprint Goal is a singular, focused idea of what this sprint should be focused around</a:t>
            </a:r>
          </a:p>
          <a:p>
            <a:pPr marL="742950" lvl="1" indent="-285750">
              <a:buFont typeface="Arial" panose="020B0604020202020204" pitchFamily="34" charset="0"/>
              <a:buChar char="•"/>
            </a:pPr>
            <a:r>
              <a:rPr lang="en-US" dirty="0"/>
              <a:t>Product owner should go over each story they would like to target during the sprint</a:t>
            </a:r>
          </a:p>
          <a:p>
            <a:pPr marL="742950" lvl="1" indent="-285750">
              <a:buFont typeface="Arial" panose="020B0604020202020204" pitchFamily="34" charset="0"/>
              <a:buChar char="•"/>
            </a:pPr>
            <a:r>
              <a:rPr lang="en-US" dirty="0"/>
              <a:t>Focus on the WHY</a:t>
            </a:r>
          </a:p>
          <a:p>
            <a:pPr marL="742950" lvl="1" indent="-285750">
              <a:buFont typeface="Arial" panose="020B0604020202020204" pitchFamily="34" charset="0"/>
              <a:buChar char="•"/>
            </a:pPr>
            <a:r>
              <a:rPr lang="en-US" dirty="0"/>
              <a:t>Dev Team asks qualifying questions about the story (acceptance criteria, if necessary)</a:t>
            </a:r>
          </a:p>
          <a:p>
            <a:pPr marL="742950" lvl="1" indent="-285750">
              <a:buFont typeface="Arial" panose="020B0604020202020204" pitchFamily="34" charset="0"/>
              <a:buChar char="•"/>
            </a:pPr>
            <a:r>
              <a:rPr lang="en-US" dirty="0"/>
              <a:t>If the Dev Team has not provided story point estimates for the stories, this can be done after each story is presented</a:t>
            </a:r>
          </a:p>
          <a:p>
            <a:pPr marL="285750" indent="-285750">
              <a:buFont typeface="Arial" panose="020B0604020202020204" pitchFamily="34" charset="0"/>
              <a:buChar char="•"/>
            </a:pPr>
            <a:r>
              <a:rPr lang="en-US" dirty="0"/>
              <a:t>Part 2 (the Plan)</a:t>
            </a:r>
          </a:p>
          <a:p>
            <a:pPr marL="742950" lvl="1" indent="-285750">
              <a:buFont typeface="Arial" panose="020B0604020202020204" pitchFamily="34" charset="0"/>
              <a:buChar char="•"/>
            </a:pPr>
            <a:r>
              <a:rPr lang="en-US" dirty="0"/>
              <a:t>Team breaks each story into tasks</a:t>
            </a:r>
          </a:p>
          <a:p>
            <a:pPr marL="742950" lvl="1" indent="-285750">
              <a:buFont typeface="Arial" panose="020B0604020202020204" pitchFamily="34" charset="0"/>
              <a:buChar char="•"/>
            </a:pPr>
            <a:r>
              <a:rPr lang="en-US" dirty="0"/>
              <a:t>Tasks are given “ideal days” estimates by the Dev Team</a:t>
            </a:r>
          </a:p>
          <a:p>
            <a:pPr marL="742950" lvl="1" indent="-285750">
              <a:buFont typeface="Arial" panose="020B0604020202020204" pitchFamily="34" charset="0"/>
              <a:buChar char="•"/>
            </a:pPr>
            <a:r>
              <a:rPr lang="en-US" dirty="0"/>
              <a:t>Once the team has committed to a story, it is added to the sprint backlog</a:t>
            </a:r>
          </a:p>
          <a:p>
            <a:pPr marL="742950" lvl="1" indent="-285750">
              <a:buFont typeface="Arial" panose="020B0604020202020204" pitchFamily="34" charset="0"/>
              <a:buChar char="•"/>
            </a:pPr>
            <a:r>
              <a:rPr lang="en-US" dirty="0"/>
              <a:t>Only the Dev Team can decide how much work to take on in a sprint</a:t>
            </a:r>
          </a:p>
          <a:p>
            <a:pPr marL="742950" lvl="1" indent="-285750">
              <a:buFont typeface="Arial" panose="020B0604020202020204" pitchFamily="34" charset="0"/>
              <a:buChar char="•"/>
            </a:pPr>
            <a:r>
              <a:rPr lang="en-US" dirty="0"/>
              <a:t>Once the entire sprint backlog is created, tasked, estimated and in the sprint, the sprint can be started</a:t>
            </a:r>
          </a:p>
          <a:p>
            <a:pPr marL="742950" lvl="1" indent="-285750">
              <a:buFont typeface="Arial" panose="020B0604020202020204" pitchFamily="34" charset="0"/>
              <a:buChar char="•"/>
            </a:pPr>
            <a:r>
              <a:rPr lang="en-US" dirty="0"/>
              <a:t>Each story should meet the Definition of Ready for your team</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790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82FA-234C-4061-A73B-F2C0A00D0368}"/>
              </a:ext>
            </a:extLst>
          </p:cNvPr>
          <p:cNvSpPr>
            <a:spLocks noGrp="1"/>
          </p:cNvSpPr>
          <p:nvPr>
            <p:ph type="title"/>
          </p:nvPr>
        </p:nvSpPr>
        <p:spPr/>
        <p:txBody>
          <a:bodyPr/>
          <a:lstStyle/>
          <a:p>
            <a:r>
              <a:rPr lang="en-US" sz="4000" dirty="0"/>
              <a:t>Definition of Ready</a:t>
            </a:r>
          </a:p>
        </p:txBody>
      </p:sp>
      <p:sp>
        <p:nvSpPr>
          <p:cNvPr id="3" name="TextBox 2">
            <a:extLst>
              <a:ext uri="{FF2B5EF4-FFF2-40B4-BE49-F238E27FC236}">
                <a16:creationId xmlns:a16="http://schemas.microsoft.com/office/drawing/2014/main" id="{36AEDDAC-5884-4B64-A02D-79A6C1641744}"/>
              </a:ext>
            </a:extLst>
          </p:cNvPr>
          <p:cNvSpPr txBox="1"/>
          <p:nvPr/>
        </p:nvSpPr>
        <p:spPr>
          <a:xfrm>
            <a:off x="287216" y="988290"/>
            <a:ext cx="10796420"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23FC7A6-2D95-4CCD-B38A-A541C08CF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291" y="1426152"/>
            <a:ext cx="5340927" cy="4005695"/>
          </a:xfrm>
          <a:prstGeom prst="rect">
            <a:avLst/>
          </a:prstGeom>
        </p:spPr>
      </p:pic>
      <p:pic>
        <p:nvPicPr>
          <p:cNvPr id="6" name="Picture 5">
            <a:extLst>
              <a:ext uri="{FF2B5EF4-FFF2-40B4-BE49-F238E27FC236}">
                <a16:creationId xmlns:a16="http://schemas.microsoft.com/office/drawing/2014/main" id="{5978146A-9341-43C9-B434-1FB4136926E8}"/>
              </a:ext>
            </a:extLst>
          </p:cNvPr>
          <p:cNvPicPr>
            <a:picLocks noChangeAspect="1"/>
          </p:cNvPicPr>
          <p:nvPr/>
        </p:nvPicPr>
        <p:blipFill>
          <a:blip r:embed="rId3"/>
          <a:stretch>
            <a:fillRect/>
          </a:stretch>
        </p:blipFill>
        <p:spPr>
          <a:xfrm>
            <a:off x="6268293" y="1552574"/>
            <a:ext cx="5486400" cy="3752850"/>
          </a:xfrm>
          <a:prstGeom prst="rect">
            <a:avLst/>
          </a:prstGeom>
        </p:spPr>
      </p:pic>
    </p:spTree>
    <p:extLst>
      <p:ext uri="{BB962C8B-B14F-4D97-AF65-F5344CB8AC3E}">
        <p14:creationId xmlns:p14="http://schemas.microsoft.com/office/powerpoint/2010/main" val="686396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82FA-234C-4061-A73B-F2C0A00D0368}"/>
              </a:ext>
            </a:extLst>
          </p:cNvPr>
          <p:cNvSpPr>
            <a:spLocks noGrp="1"/>
          </p:cNvSpPr>
          <p:nvPr>
            <p:ph type="title"/>
          </p:nvPr>
        </p:nvSpPr>
        <p:spPr/>
        <p:txBody>
          <a:bodyPr/>
          <a:lstStyle/>
          <a:p>
            <a:r>
              <a:rPr lang="en-US" sz="4000" dirty="0"/>
              <a:t>Estimation</a:t>
            </a:r>
          </a:p>
        </p:txBody>
      </p:sp>
      <p:sp>
        <p:nvSpPr>
          <p:cNvPr id="3" name="TextBox 2">
            <a:extLst>
              <a:ext uri="{FF2B5EF4-FFF2-40B4-BE49-F238E27FC236}">
                <a16:creationId xmlns:a16="http://schemas.microsoft.com/office/drawing/2014/main" id="{36AEDDAC-5884-4B64-A02D-79A6C1641744}"/>
              </a:ext>
            </a:extLst>
          </p:cNvPr>
          <p:cNvSpPr txBox="1"/>
          <p:nvPr/>
        </p:nvSpPr>
        <p:spPr>
          <a:xfrm>
            <a:off x="287216" y="988290"/>
            <a:ext cx="1079642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Story Pointing</a:t>
            </a:r>
          </a:p>
          <a:p>
            <a:pPr marL="742950" lvl="1" indent="-285750">
              <a:buFont typeface="Arial" panose="020B0604020202020204" pitchFamily="34" charset="0"/>
              <a:buChar char="•"/>
            </a:pPr>
            <a:r>
              <a:rPr lang="en-US" dirty="0"/>
              <a:t>Relative Sizing</a:t>
            </a:r>
          </a:p>
          <a:p>
            <a:pPr marL="742950" lvl="1" indent="-285750">
              <a:buFont typeface="Arial" panose="020B0604020202020204" pitchFamily="34" charset="0"/>
              <a:buChar char="•"/>
            </a:pPr>
            <a:r>
              <a:rPr lang="en-US" dirty="0"/>
              <a:t>Planning Poker (there are apps for that!)</a:t>
            </a:r>
          </a:p>
          <a:p>
            <a:pPr marL="742950" lvl="1" indent="-285750">
              <a:buFont typeface="Arial" panose="020B0604020202020204" pitchFamily="34" charset="0"/>
              <a:buChar char="•"/>
            </a:pPr>
            <a:r>
              <a:rPr lang="en-US" dirty="0"/>
              <a:t>Comparison pointing (UI, Business Logic, Data Sourcing, Testing)</a:t>
            </a:r>
          </a:p>
          <a:p>
            <a:pPr marL="285750" indent="-285750">
              <a:buFont typeface="Arial" panose="020B0604020202020204" pitchFamily="34" charset="0"/>
              <a:buChar char="•"/>
            </a:pPr>
            <a:r>
              <a:rPr lang="en-US" dirty="0"/>
              <a:t>Ideal Days </a:t>
            </a:r>
          </a:p>
          <a:p>
            <a:pPr marL="742950" lvl="1" indent="-285750">
              <a:buFont typeface="Arial" panose="020B0604020202020204" pitchFamily="34" charset="0"/>
              <a:buChar char="•"/>
            </a:pPr>
            <a:r>
              <a:rPr lang="en-US" dirty="0"/>
              <a:t>If I could work completely uninterrupted it would take X days to complete this task</a:t>
            </a:r>
          </a:p>
          <a:p>
            <a:pPr marL="285750" indent="-285750">
              <a:buFont typeface="Arial" panose="020B0604020202020204" pitchFamily="34" charset="0"/>
              <a:buChar char="•"/>
            </a:pPr>
            <a:r>
              <a:rPr lang="en-US" dirty="0"/>
              <a:t>Accuracy vs. Precision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52" name="Picture 4" descr="https://www.iag.biz/wp-content/uploads/2016/10/451B-Playing-Planning-Poker.jpg">
            <a:extLst>
              <a:ext uri="{FF2B5EF4-FFF2-40B4-BE49-F238E27FC236}">
                <a16:creationId xmlns:a16="http://schemas.microsoft.com/office/drawing/2014/main" id="{67FD2BF5-EC94-4225-A80E-7A9740F88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0727" y="3127894"/>
            <a:ext cx="4830546" cy="2741816"/>
          </a:xfrm>
          <a:prstGeom prst="ellipse">
            <a:avLst/>
          </a:prstGeom>
          <a:ln w="1905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16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82FA-234C-4061-A73B-F2C0A00D0368}"/>
              </a:ext>
            </a:extLst>
          </p:cNvPr>
          <p:cNvSpPr>
            <a:spLocks noGrp="1"/>
          </p:cNvSpPr>
          <p:nvPr>
            <p:ph type="title"/>
          </p:nvPr>
        </p:nvSpPr>
        <p:spPr/>
        <p:txBody>
          <a:bodyPr/>
          <a:lstStyle/>
          <a:p>
            <a:r>
              <a:rPr lang="en-US" sz="4000" dirty="0"/>
              <a:t>Definition of Done</a:t>
            </a:r>
          </a:p>
        </p:txBody>
      </p:sp>
      <p:pic>
        <p:nvPicPr>
          <p:cNvPr id="4" name="Picture 3">
            <a:extLst>
              <a:ext uri="{FF2B5EF4-FFF2-40B4-BE49-F238E27FC236}">
                <a16:creationId xmlns:a16="http://schemas.microsoft.com/office/drawing/2014/main" id="{9E3FC8F5-AFFD-466A-BE96-DE02CCCEE2A2}"/>
              </a:ext>
            </a:extLst>
          </p:cNvPr>
          <p:cNvPicPr>
            <a:picLocks noChangeAspect="1"/>
          </p:cNvPicPr>
          <p:nvPr/>
        </p:nvPicPr>
        <p:blipFill>
          <a:blip r:embed="rId2"/>
          <a:stretch>
            <a:fillRect/>
          </a:stretch>
        </p:blipFill>
        <p:spPr>
          <a:xfrm>
            <a:off x="2215301" y="1113700"/>
            <a:ext cx="7761398" cy="5245536"/>
          </a:xfrm>
          <a:prstGeom prst="rect">
            <a:avLst/>
          </a:prstGeom>
        </p:spPr>
      </p:pic>
    </p:spTree>
    <p:extLst>
      <p:ext uri="{BB962C8B-B14F-4D97-AF65-F5344CB8AC3E}">
        <p14:creationId xmlns:p14="http://schemas.microsoft.com/office/powerpoint/2010/main" val="1828697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82FA-234C-4061-A73B-F2C0A00D0368}"/>
              </a:ext>
            </a:extLst>
          </p:cNvPr>
          <p:cNvSpPr>
            <a:spLocks noGrp="1"/>
          </p:cNvSpPr>
          <p:nvPr>
            <p:ph type="title"/>
          </p:nvPr>
        </p:nvSpPr>
        <p:spPr/>
        <p:txBody>
          <a:bodyPr/>
          <a:lstStyle/>
          <a:p>
            <a:r>
              <a:rPr lang="en-US" sz="4000" dirty="0"/>
              <a:t>The Sprint Backlog</a:t>
            </a:r>
          </a:p>
        </p:txBody>
      </p:sp>
      <p:sp>
        <p:nvSpPr>
          <p:cNvPr id="3" name="TextBox 2">
            <a:extLst>
              <a:ext uri="{FF2B5EF4-FFF2-40B4-BE49-F238E27FC236}">
                <a16:creationId xmlns:a16="http://schemas.microsoft.com/office/drawing/2014/main" id="{36AEDDAC-5884-4B64-A02D-79A6C1641744}"/>
              </a:ext>
            </a:extLst>
          </p:cNvPr>
          <p:cNvSpPr txBox="1"/>
          <p:nvPr/>
        </p:nvSpPr>
        <p:spPr>
          <a:xfrm>
            <a:off x="287216" y="988290"/>
            <a:ext cx="1079642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Sprint is a </a:t>
            </a:r>
            <a:r>
              <a:rPr lang="en-US" dirty="0">
                <a:solidFill>
                  <a:schemeClr val="accent4"/>
                </a:solidFill>
              </a:rPr>
              <a:t>commitment between the team and product owner to get a potentially shippable increment</a:t>
            </a:r>
          </a:p>
          <a:p>
            <a:pPr marL="742950" lvl="1" indent="-285750">
              <a:buFont typeface="Arial" panose="020B0604020202020204" pitchFamily="34" charset="0"/>
              <a:buChar char="•"/>
            </a:pPr>
            <a:r>
              <a:rPr lang="en-US" dirty="0"/>
              <a:t>This includes asking team members to do out-of-band work during a sprint</a:t>
            </a:r>
          </a:p>
          <a:p>
            <a:pPr marL="285750" indent="-285750">
              <a:buFont typeface="Arial" panose="020B0604020202020204" pitchFamily="34" charset="0"/>
              <a:buChar char="•"/>
            </a:pPr>
            <a:r>
              <a:rPr lang="en-US" dirty="0"/>
              <a:t>Once a Sprint is started, the entire Scrum Team should guard vigilantly against altering the sprint backlog</a:t>
            </a:r>
          </a:p>
          <a:p>
            <a:pPr marL="742950" lvl="1" indent="-285750">
              <a:buFont typeface="Arial" panose="020B0604020202020204" pitchFamily="34" charset="0"/>
              <a:buChar char="•"/>
            </a:pPr>
            <a:r>
              <a:rPr lang="en-US" dirty="0"/>
              <a:t>If a higher-priority story is created it could be “traded out” for an item of equal value</a:t>
            </a:r>
          </a:p>
          <a:p>
            <a:pPr marL="285750" indent="-285750">
              <a:buFont typeface="Arial" panose="020B0604020202020204" pitchFamily="34" charset="0"/>
              <a:buChar char="•"/>
            </a:pPr>
            <a:r>
              <a:rPr lang="en-US" dirty="0"/>
              <a:t>The team should not “throw things over the wall” </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C1C0C74-E6B2-4F6B-8E9E-4E9917FC0B7F}"/>
              </a:ext>
            </a:extLst>
          </p:cNvPr>
          <p:cNvPicPr>
            <a:picLocks noChangeAspect="1"/>
          </p:cNvPicPr>
          <p:nvPr/>
        </p:nvPicPr>
        <p:blipFill>
          <a:blip r:embed="rId2"/>
          <a:stretch>
            <a:fillRect/>
          </a:stretch>
        </p:blipFill>
        <p:spPr>
          <a:xfrm>
            <a:off x="1626043" y="2531613"/>
            <a:ext cx="8497011" cy="3745994"/>
          </a:xfrm>
          <a:prstGeom prst="rect">
            <a:avLst/>
          </a:prstGeom>
        </p:spPr>
      </p:pic>
    </p:spTree>
    <p:extLst>
      <p:ext uri="{BB962C8B-B14F-4D97-AF65-F5344CB8AC3E}">
        <p14:creationId xmlns:p14="http://schemas.microsoft.com/office/powerpoint/2010/main" val="1464624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82FA-234C-4061-A73B-F2C0A00D0368}"/>
              </a:ext>
            </a:extLst>
          </p:cNvPr>
          <p:cNvSpPr>
            <a:spLocks noGrp="1"/>
          </p:cNvSpPr>
          <p:nvPr>
            <p:ph type="title"/>
          </p:nvPr>
        </p:nvSpPr>
        <p:spPr/>
        <p:txBody>
          <a:bodyPr/>
          <a:lstStyle/>
          <a:p>
            <a:r>
              <a:rPr lang="en-US" sz="4000" dirty="0"/>
              <a:t>The Daily Standup</a:t>
            </a:r>
          </a:p>
        </p:txBody>
      </p:sp>
      <p:sp>
        <p:nvSpPr>
          <p:cNvPr id="3" name="TextBox 2">
            <a:extLst>
              <a:ext uri="{FF2B5EF4-FFF2-40B4-BE49-F238E27FC236}">
                <a16:creationId xmlns:a16="http://schemas.microsoft.com/office/drawing/2014/main" id="{36AEDDAC-5884-4B64-A02D-79A6C1641744}"/>
              </a:ext>
            </a:extLst>
          </p:cNvPr>
          <p:cNvSpPr txBox="1"/>
          <p:nvPr/>
        </p:nvSpPr>
        <p:spPr>
          <a:xfrm>
            <a:off x="287216" y="1172645"/>
            <a:ext cx="1079642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daily standup is a </a:t>
            </a:r>
            <a:r>
              <a:rPr lang="en-US" dirty="0">
                <a:solidFill>
                  <a:schemeClr val="accent4"/>
                </a:solidFill>
              </a:rPr>
              <a:t>15 minute, timeboxed meeting </a:t>
            </a:r>
            <a:r>
              <a:rPr lang="en-US" dirty="0"/>
              <a:t>which occurs every day</a:t>
            </a:r>
          </a:p>
          <a:p>
            <a:pPr marL="285750" indent="-285750">
              <a:buFont typeface="Arial" panose="020B0604020202020204" pitchFamily="34" charset="0"/>
              <a:buChar char="•"/>
            </a:pPr>
            <a:r>
              <a:rPr lang="en-US" dirty="0"/>
              <a:t>People usually stand, to imply the shortness of this meeting</a:t>
            </a:r>
          </a:p>
          <a:p>
            <a:pPr marL="285750" indent="-285750">
              <a:buFont typeface="Arial" panose="020B0604020202020204" pitchFamily="34" charset="0"/>
              <a:buChar char="•"/>
            </a:pPr>
            <a:r>
              <a:rPr lang="en-US" dirty="0"/>
              <a:t>Teams typically start with this, though ending the day with it can also be effective</a:t>
            </a:r>
          </a:p>
          <a:p>
            <a:pPr marL="285750" indent="-285750">
              <a:buFont typeface="Arial" panose="020B0604020202020204" pitchFamily="34" charset="0"/>
              <a:buChar char="•"/>
            </a:pPr>
            <a:r>
              <a:rPr lang="en-US" dirty="0"/>
              <a:t>Each Dev Team member takes a turn and describes the following</a:t>
            </a:r>
          </a:p>
          <a:p>
            <a:pPr marL="742950" lvl="1" indent="-285750">
              <a:buFont typeface="Arial" panose="020B0604020202020204" pitchFamily="34" charset="0"/>
              <a:buChar char="•"/>
            </a:pPr>
            <a:r>
              <a:rPr lang="en-US" dirty="0"/>
              <a:t>What I did yesterday</a:t>
            </a:r>
          </a:p>
          <a:p>
            <a:pPr marL="742950" lvl="1" indent="-285750">
              <a:buFont typeface="Arial" panose="020B0604020202020204" pitchFamily="34" charset="0"/>
              <a:buChar char="•"/>
            </a:pPr>
            <a:r>
              <a:rPr lang="en-US" dirty="0"/>
              <a:t>What I plan to do today</a:t>
            </a:r>
          </a:p>
          <a:p>
            <a:pPr marL="742950" lvl="1" indent="-285750">
              <a:buFont typeface="Arial" panose="020B0604020202020204" pitchFamily="34" charset="0"/>
              <a:buChar char="•"/>
            </a:pPr>
            <a:r>
              <a:rPr lang="en-US" dirty="0"/>
              <a:t>Impediments which are or will block progress</a:t>
            </a:r>
          </a:p>
          <a:p>
            <a:pPr marL="285750" indent="-285750">
              <a:buFont typeface="Arial" panose="020B0604020202020204" pitchFamily="34" charset="0"/>
              <a:buChar char="•"/>
            </a:pPr>
            <a:r>
              <a:rPr lang="en-US" dirty="0"/>
              <a:t>This is </a:t>
            </a:r>
            <a:r>
              <a:rPr lang="en-US" dirty="0">
                <a:solidFill>
                  <a:schemeClr val="accent4"/>
                </a:solidFill>
              </a:rPr>
              <a:t>NOT a status meeting </a:t>
            </a:r>
          </a:p>
          <a:p>
            <a:pPr marL="285750" indent="-285750">
              <a:buFont typeface="Arial" panose="020B0604020202020204" pitchFamily="34" charset="0"/>
              <a:buChar char="•"/>
            </a:pPr>
            <a:r>
              <a:rPr lang="en-US" dirty="0"/>
              <a:t>It IS a way for other members of the scrum team to help each other clear obstacles, don’t seek to solve the impediments, just identify them and follow up “offline” when solutions are needed</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8" name="Picture 4" descr="https://gpsistakis.files.wordpress.com/2015/02/scrum-standup-meeting-dilbert.gif?w=630">
            <a:extLst>
              <a:ext uri="{FF2B5EF4-FFF2-40B4-BE49-F238E27FC236}">
                <a16:creationId xmlns:a16="http://schemas.microsoft.com/office/drawing/2014/main" id="{E2A0A396-9DEF-4354-841C-04DD18BF0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4179815"/>
            <a:ext cx="59055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77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82FA-234C-4061-A73B-F2C0A00D0368}"/>
              </a:ext>
            </a:extLst>
          </p:cNvPr>
          <p:cNvSpPr>
            <a:spLocks noGrp="1"/>
          </p:cNvSpPr>
          <p:nvPr>
            <p:ph type="title"/>
          </p:nvPr>
        </p:nvSpPr>
        <p:spPr/>
        <p:txBody>
          <a:bodyPr/>
          <a:lstStyle/>
          <a:p>
            <a:r>
              <a:rPr lang="en-US" sz="4000" dirty="0"/>
              <a:t>The Sprint Review</a:t>
            </a:r>
          </a:p>
        </p:txBody>
      </p:sp>
      <p:sp>
        <p:nvSpPr>
          <p:cNvPr id="3" name="TextBox 2">
            <a:extLst>
              <a:ext uri="{FF2B5EF4-FFF2-40B4-BE49-F238E27FC236}">
                <a16:creationId xmlns:a16="http://schemas.microsoft.com/office/drawing/2014/main" id="{36AEDDAC-5884-4B64-A02D-79A6C1641744}"/>
              </a:ext>
            </a:extLst>
          </p:cNvPr>
          <p:cNvSpPr txBox="1"/>
          <p:nvPr/>
        </p:nvSpPr>
        <p:spPr>
          <a:xfrm>
            <a:off x="287216" y="1172645"/>
            <a:ext cx="10796420" cy="5632311"/>
          </a:xfrm>
          <a:prstGeom prst="rect">
            <a:avLst/>
          </a:prstGeom>
          <a:noFill/>
        </p:spPr>
        <p:txBody>
          <a:bodyPr wrap="square" rtlCol="0">
            <a:spAutoFit/>
          </a:bodyPr>
          <a:lstStyle/>
          <a:p>
            <a:pPr marL="285750" indent="-285750">
              <a:buFont typeface="Arial" panose="020B0604020202020204" pitchFamily="34" charset="0"/>
              <a:buChar char="•"/>
            </a:pPr>
            <a:r>
              <a:rPr lang="en-US" dirty="0"/>
              <a:t>At the conclusion of the sprint (not always?)</a:t>
            </a:r>
          </a:p>
          <a:p>
            <a:pPr marL="285750" indent="-285750">
              <a:buFont typeface="Arial" panose="020B0604020202020204" pitchFamily="34" charset="0"/>
              <a:buChar char="•"/>
            </a:pPr>
            <a:r>
              <a:rPr lang="en-US" dirty="0"/>
              <a:t>Dev Team reviews work done w/ PO</a:t>
            </a:r>
          </a:p>
          <a:p>
            <a:pPr marL="285750" indent="-285750">
              <a:buFont typeface="Arial" panose="020B0604020202020204" pitchFamily="34" charset="0"/>
              <a:buChar char="•"/>
            </a:pPr>
            <a:r>
              <a:rPr lang="en-US" dirty="0"/>
              <a:t>Did each item meet the Definition of Done</a:t>
            </a:r>
          </a:p>
          <a:p>
            <a:pPr marL="285750" indent="-285750">
              <a:buFont typeface="Arial" panose="020B0604020202020204" pitchFamily="34" charset="0"/>
              <a:buChar char="•"/>
            </a:pPr>
            <a:r>
              <a:rPr lang="en-US" dirty="0"/>
              <a:t>Environments should be pre-tested and isolated during the Sprint Review (don’t demo from UAT and push code to it during the review)</a:t>
            </a:r>
          </a:p>
          <a:p>
            <a:pPr marL="285750" indent="-285750">
              <a:buFont typeface="Arial" panose="020B0604020202020204" pitchFamily="34" charset="0"/>
              <a:buChar char="•"/>
            </a:pPr>
            <a:r>
              <a:rPr lang="en-US" dirty="0"/>
              <a:t>PO gives a </a:t>
            </a:r>
            <a:r>
              <a:rPr lang="en-US" dirty="0">
                <a:solidFill>
                  <a:schemeClr val="accent4"/>
                </a:solidFill>
              </a:rPr>
              <a:t>stamp of approval or rejects the story</a:t>
            </a:r>
          </a:p>
          <a:p>
            <a:pPr marL="742950" lvl="1" indent="-285750">
              <a:buFont typeface="Arial" panose="020B0604020202020204" pitchFamily="34" charset="0"/>
              <a:buChar char="•"/>
            </a:pPr>
            <a:r>
              <a:rPr lang="en-US" dirty="0"/>
              <a:t>PO should be reviewing work with the team as it progresses during the sprint, if you’re PO is seeing the work for the first time at the review, there might be a problem</a:t>
            </a:r>
          </a:p>
          <a:p>
            <a:pPr marL="285750" indent="-285750">
              <a:buFont typeface="Arial" panose="020B0604020202020204" pitchFamily="34" charset="0"/>
              <a:buChar char="•"/>
            </a:pPr>
            <a:r>
              <a:rPr lang="en-US" dirty="0"/>
              <a:t>Meeting Artifact: </a:t>
            </a:r>
            <a:r>
              <a:rPr lang="en-US" dirty="0">
                <a:solidFill>
                  <a:schemeClr val="accent4"/>
                </a:solidFill>
              </a:rPr>
              <a:t>Potentially Shippable Increment</a:t>
            </a:r>
          </a:p>
          <a:p>
            <a:pPr marL="742950" lvl="1" indent="-285750">
              <a:buFont typeface="Arial" panose="020B0604020202020204" pitchFamily="34" charset="0"/>
              <a:buChar char="•"/>
            </a:pPr>
            <a:r>
              <a:rPr lang="en-US" dirty="0"/>
              <a:t>Accepted stories are your potentially shippable increment</a:t>
            </a:r>
          </a:p>
          <a:p>
            <a:pPr marL="1200150" lvl="2" indent="-285750">
              <a:buFont typeface="Arial" panose="020B0604020202020204" pitchFamily="34" charset="0"/>
              <a:buChar char="•"/>
            </a:pPr>
            <a:r>
              <a:rPr lang="en-US" dirty="0"/>
              <a:t>Scrum does not imply releases every sprint</a:t>
            </a:r>
          </a:p>
          <a:p>
            <a:pPr marL="1200150" lvl="2" indent="-285750">
              <a:buFont typeface="Arial" panose="020B0604020202020204" pitchFamily="34" charset="0"/>
              <a:buChar char="•"/>
            </a:pPr>
            <a:r>
              <a:rPr lang="en-US" dirty="0"/>
              <a:t>PO should clarify when releases should occur and those should be </a:t>
            </a:r>
            <a:br>
              <a:rPr lang="en-US" dirty="0"/>
            </a:br>
            <a:r>
              <a:rPr lang="en-US" dirty="0"/>
              <a:t>planned for (E2E process transparency)</a:t>
            </a:r>
          </a:p>
          <a:p>
            <a:pPr marL="285750" indent="-285750">
              <a:buFont typeface="Arial" panose="020B0604020202020204" pitchFamily="34" charset="0"/>
              <a:buChar char="•"/>
            </a:pPr>
            <a:r>
              <a:rPr lang="en-US" dirty="0"/>
              <a:t>Stakeholders and other involved business members invited</a:t>
            </a:r>
          </a:p>
          <a:p>
            <a:pPr marL="285750" indent="-285750">
              <a:buFont typeface="Arial" panose="020B0604020202020204" pitchFamily="34" charset="0"/>
              <a:buChar char="•"/>
            </a:pPr>
            <a:r>
              <a:rPr lang="en-US" dirty="0"/>
              <a:t>Can also review sprint stats with Scrum Team </a:t>
            </a:r>
          </a:p>
          <a:p>
            <a:pPr marL="742950" lvl="1" indent="-285750">
              <a:buFont typeface="Arial" panose="020B0604020202020204" pitchFamily="34" charset="0"/>
              <a:buChar char="•"/>
            </a:pPr>
            <a:r>
              <a:rPr lang="en-US" dirty="0"/>
              <a:t>Committed vs Completed</a:t>
            </a:r>
          </a:p>
          <a:p>
            <a:pPr marL="742950" lvl="1" indent="-285750">
              <a:buFont typeface="Arial" panose="020B0604020202020204" pitchFamily="34" charset="0"/>
              <a:buChar char="•"/>
            </a:pPr>
            <a:r>
              <a:rPr lang="en-US" dirty="0"/>
              <a:t>Sprint Scope Change</a:t>
            </a:r>
          </a:p>
          <a:p>
            <a:pPr marL="742950" lvl="1" indent="-285750">
              <a:buFont typeface="Arial" panose="020B0604020202020204" pitchFamily="34" charset="0"/>
              <a:buChar char="•"/>
            </a:pPr>
            <a:r>
              <a:rPr lang="en-US" dirty="0"/>
              <a:t>Overall progress against initiative/epic/theme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8B81A954-B4EF-4264-9A1C-BC4F800CC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255" y="3613728"/>
            <a:ext cx="3362325" cy="2800350"/>
          </a:xfrm>
          <a:prstGeom prst="rect">
            <a:avLst/>
          </a:prstGeom>
        </p:spPr>
      </p:pic>
    </p:spTree>
    <p:extLst>
      <p:ext uri="{BB962C8B-B14F-4D97-AF65-F5344CB8AC3E}">
        <p14:creationId xmlns:p14="http://schemas.microsoft.com/office/powerpoint/2010/main" val="301749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82FA-234C-4061-A73B-F2C0A00D0368}"/>
              </a:ext>
            </a:extLst>
          </p:cNvPr>
          <p:cNvSpPr>
            <a:spLocks noGrp="1"/>
          </p:cNvSpPr>
          <p:nvPr>
            <p:ph type="title"/>
          </p:nvPr>
        </p:nvSpPr>
        <p:spPr/>
        <p:txBody>
          <a:bodyPr/>
          <a:lstStyle/>
          <a:p>
            <a:r>
              <a:rPr lang="en-US" sz="4000" dirty="0"/>
              <a:t>The Sprint Retrospective</a:t>
            </a:r>
          </a:p>
        </p:txBody>
      </p:sp>
      <p:sp>
        <p:nvSpPr>
          <p:cNvPr id="3" name="TextBox 2">
            <a:extLst>
              <a:ext uri="{FF2B5EF4-FFF2-40B4-BE49-F238E27FC236}">
                <a16:creationId xmlns:a16="http://schemas.microsoft.com/office/drawing/2014/main" id="{36AEDDAC-5884-4B64-A02D-79A6C1641744}"/>
              </a:ext>
            </a:extLst>
          </p:cNvPr>
          <p:cNvSpPr txBox="1"/>
          <p:nvPr/>
        </p:nvSpPr>
        <p:spPr>
          <a:xfrm>
            <a:off x="287216" y="1172645"/>
            <a:ext cx="10796420" cy="5909310"/>
          </a:xfrm>
          <a:prstGeom prst="rect">
            <a:avLst/>
          </a:prstGeom>
          <a:noFill/>
        </p:spPr>
        <p:txBody>
          <a:bodyPr wrap="square" rtlCol="0">
            <a:spAutoFit/>
          </a:bodyPr>
          <a:lstStyle/>
          <a:p>
            <a:pPr marL="285750" indent="-285750">
              <a:buFont typeface="Arial" panose="020B0604020202020204" pitchFamily="34" charset="0"/>
              <a:buChar char="•"/>
            </a:pPr>
            <a:r>
              <a:rPr lang="en-US" dirty="0"/>
              <a:t>Easy to understand, extremely hard to master</a:t>
            </a:r>
          </a:p>
          <a:p>
            <a:pPr marL="285750" indent="-285750">
              <a:buFont typeface="Arial" panose="020B0604020202020204" pitchFamily="34" charset="0"/>
              <a:buChar char="•"/>
            </a:pPr>
            <a:r>
              <a:rPr lang="en-US" dirty="0"/>
              <a:t>Usually conducted by Scrum Master</a:t>
            </a:r>
          </a:p>
          <a:p>
            <a:pPr marL="285750" indent="-285750">
              <a:buFont typeface="Arial" panose="020B0604020202020204" pitchFamily="34" charset="0"/>
              <a:buChar char="•"/>
            </a:pPr>
            <a:r>
              <a:rPr lang="en-US" dirty="0"/>
              <a:t>Focuses on identifying and addressing challenges the Scrum Team faces</a:t>
            </a:r>
          </a:p>
          <a:p>
            <a:pPr marL="285750" indent="-285750">
              <a:buFont typeface="Arial" panose="020B0604020202020204" pitchFamily="34" charset="0"/>
              <a:buChar char="•"/>
            </a:pPr>
            <a:r>
              <a:rPr lang="en-US" dirty="0"/>
              <a:t>Should have SMART goal action items w/ an accountable party</a:t>
            </a:r>
          </a:p>
          <a:p>
            <a:pPr marL="742950" lvl="1" indent="-285750" fontAlgn="base">
              <a:buFont typeface="Arial" panose="020B0604020202020204" pitchFamily="34" charset="0"/>
              <a:buChar char="•"/>
            </a:pPr>
            <a:r>
              <a:rPr lang="en-US" b="1" dirty="0"/>
              <a:t>S</a:t>
            </a:r>
            <a:r>
              <a:rPr lang="en-US" dirty="0"/>
              <a:t>pecific (simple, sensible, significant)</a:t>
            </a:r>
          </a:p>
          <a:p>
            <a:pPr marL="742950" lvl="1" indent="-285750" fontAlgn="base">
              <a:buFont typeface="Arial" panose="020B0604020202020204" pitchFamily="34" charset="0"/>
              <a:buChar char="•"/>
            </a:pPr>
            <a:r>
              <a:rPr lang="en-US" b="1" dirty="0"/>
              <a:t>M</a:t>
            </a:r>
            <a:r>
              <a:rPr lang="en-US" dirty="0"/>
              <a:t>easurable (meaningful, motivating)</a:t>
            </a:r>
          </a:p>
          <a:p>
            <a:pPr marL="742950" lvl="1" indent="-285750" fontAlgn="base">
              <a:buFont typeface="Arial" panose="020B0604020202020204" pitchFamily="34" charset="0"/>
              <a:buChar char="•"/>
            </a:pPr>
            <a:r>
              <a:rPr lang="en-US" b="1" dirty="0"/>
              <a:t>A</a:t>
            </a:r>
            <a:r>
              <a:rPr lang="en-US" dirty="0"/>
              <a:t>chievable (agreed, attainable)</a:t>
            </a:r>
          </a:p>
          <a:p>
            <a:pPr marL="742950" lvl="1" indent="-285750" fontAlgn="base">
              <a:buFont typeface="Arial" panose="020B0604020202020204" pitchFamily="34" charset="0"/>
              <a:buChar char="•"/>
            </a:pPr>
            <a:r>
              <a:rPr lang="en-US" b="1" dirty="0"/>
              <a:t>R</a:t>
            </a:r>
            <a:r>
              <a:rPr lang="en-US" dirty="0"/>
              <a:t>elevant (reasonable, realistic and resourced, results-based)</a:t>
            </a:r>
          </a:p>
          <a:p>
            <a:pPr marL="742950" lvl="1" indent="-285750" fontAlgn="base">
              <a:buFont typeface="Arial" panose="020B0604020202020204" pitchFamily="34" charset="0"/>
              <a:buChar char="•"/>
            </a:pPr>
            <a:r>
              <a:rPr lang="en-US" b="1" dirty="0"/>
              <a:t>T</a:t>
            </a:r>
            <a:r>
              <a:rPr lang="en-US" dirty="0"/>
              <a:t>ime bound (time-based, time limited, time/cost limited, timely, time-sensitive)</a:t>
            </a:r>
          </a:p>
          <a:p>
            <a:pPr marL="285750" indent="-285750" fontAlgn="base">
              <a:buFont typeface="Arial" panose="020B0604020202020204" pitchFamily="34" charset="0"/>
              <a:buChar char="•"/>
            </a:pPr>
            <a:r>
              <a:rPr lang="en-US" dirty="0"/>
              <a:t>Be creative with Retros, don’t always follow the same format</a:t>
            </a:r>
          </a:p>
          <a:p>
            <a:pPr marL="285750" indent="-285750" fontAlgn="base">
              <a:buFont typeface="Arial" panose="020B0604020202020204" pitchFamily="34" charset="0"/>
              <a:buChar char="•"/>
            </a:pPr>
            <a:r>
              <a:rPr lang="en-US" dirty="0"/>
              <a:t>Engage your entire team, not just the loudest voices in the room</a:t>
            </a:r>
          </a:p>
          <a:p>
            <a:pPr marL="285750" indent="-285750" fontAlgn="base">
              <a:buFont typeface="Arial" panose="020B0604020202020204" pitchFamily="34" charset="0"/>
              <a:buChar char="•"/>
            </a:pPr>
            <a:r>
              <a:rPr lang="en-US" dirty="0"/>
              <a:t>This meeting is the </a:t>
            </a:r>
            <a:r>
              <a:rPr lang="en-US" dirty="0">
                <a:solidFill>
                  <a:schemeClr val="accent4"/>
                </a:solidFill>
              </a:rPr>
              <a:t>best tool in the framework for improving the overall process</a:t>
            </a:r>
          </a:p>
          <a:p>
            <a:pPr marL="285750" indent="-285750" fontAlgn="base">
              <a:buFont typeface="Arial" panose="020B0604020202020204" pitchFamily="34" charset="0"/>
              <a:buChar char="•"/>
            </a:pPr>
            <a:r>
              <a:rPr lang="en-US" dirty="0"/>
              <a:t>Watch for anti-patterns</a:t>
            </a:r>
          </a:p>
          <a:p>
            <a:pPr marL="742950" lvl="1" indent="-285750" fontAlgn="base">
              <a:buFont typeface="Arial" panose="020B0604020202020204" pitchFamily="34" charset="0"/>
              <a:buChar char="•"/>
            </a:pPr>
            <a:r>
              <a:rPr lang="en-US" dirty="0"/>
              <a:t>One voice dominating</a:t>
            </a:r>
          </a:p>
          <a:p>
            <a:pPr marL="742950" lvl="1" indent="-285750" fontAlgn="base">
              <a:buFont typeface="Arial" panose="020B0604020202020204" pitchFamily="34" charset="0"/>
              <a:buChar char="•"/>
            </a:pPr>
            <a:r>
              <a:rPr lang="en-US" dirty="0"/>
              <a:t>No goals/action items</a:t>
            </a:r>
          </a:p>
          <a:p>
            <a:pPr marL="742950" lvl="1" indent="-285750" fontAlgn="base">
              <a:buFont typeface="Arial" panose="020B0604020202020204" pitchFamily="34" charset="0"/>
              <a:buChar char="•"/>
            </a:pPr>
            <a:r>
              <a:rPr lang="en-US" dirty="0"/>
              <a:t>Finger pointing vs problem solving</a:t>
            </a:r>
          </a:p>
          <a:p>
            <a:pPr marL="742950" lvl="1" indent="-285750" fontAlgn="base">
              <a:buFont typeface="Arial" panose="020B0604020202020204" pitchFamily="34" charset="0"/>
              <a:buChar char="•"/>
            </a:pPr>
            <a:r>
              <a:rPr lang="en-US" dirty="0"/>
              <a:t>If only the people not here did better…</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24217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2A74-CBC1-4A34-ADB9-B0E20367F4F4}"/>
              </a:ext>
            </a:extLst>
          </p:cNvPr>
          <p:cNvSpPr>
            <a:spLocks noGrp="1"/>
          </p:cNvSpPr>
          <p:nvPr>
            <p:ph type="title"/>
          </p:nvPr>
        </p:nvSpPr>
        <p:spPr/>
        <p:txBody>
          <a:bodyPr/>
          <a:lstStyle/>
          <a:p>
            <a:r>
              <a:rPr lang="en-US" sz="4000" dirty="0"/>
              <a:t>Common Sources of BIG Waste</a:t>
            </a:r>
          </a:p>
        </p:txBody>
      </p:sp>
      <p:sp>
        <p:nvSpPr>
          <p:cNvPr id="3" name="Subtitle 2">
            <a:extLst>
              <a:ext uri="{FF2B5EF4-FFF2-40B4-BE49-F238E27FC236}">
                <a16:creationId xmlns:a16="http://schemas.microsoft.com/office/drawing/2014/main" id="{C1EF1874-D703-41B8-92D5-9CB425E08EB5}"/>
              </a:ext>
            </a:extLst>
          </p:cNvPr>
          <p:cNvSpPr>
            <a:spLocks noGrp="1"/>
          </p:cNvSpPr>
          <p:nvPr>
            <p:ph type="subTitle" idx="4294967295"/>
          </p:nvPr>
        </p:nvSpPr>
        <p:spPr>
          <a:xfrm>
            <a:off x="287216" y="1346200"/>
            <a:ext cx="9144000" cy="4165600"/>
          </a:xfrm>
        </p:spPr>
        <p:txBody>
          <a:bodyPr>
            <a:normAutofit fontScale="92500" lnSpcReduction="20000"/>
          </a:bodyPr>
          <a:lstStyle/>
          <a:p>
            <a:pPr marL="342900" indent="-342900" algn="l">
              <a:buFont typeface="Arial" panose="020B0604020202020204" pitchFamily="34" charset="0"/>
              <a:buChar char="•"/>
            </a:pPr>
            <a:r>
              <a:rPr lang="en-US" dirty="0"/>
              <a:t>Conflicting business priorities</a:t>
            </a:r>
          </a:p>
          <a:p>
            <a:pPr marL="342900" indent="-342900" algn="l">
              <a:buFont typeface="Arial" panose="020B0604020202020204" pitchFamily="34" charset="0"/>
              <a:buChar char="•"/>
            </a:pPr>
            <a:r>
              <a:rPr lang="en-US" dirty="0"/>
              <a:t>Over allocation – multi-tasking of team members</a:t>
            </a:r>
          </a:p>
          <a:p>
            <a:pPr marL="342900" indent="-342900">
              <a:buFont typeface="Arial" panose="020B0604020202020204" pitchFamily="34" charset="0"/>
              <a:buChar char="•"/>
            </a:pPr>
            <a:r>
              <a:rPr lang="en-US" dirty="0"/>
              <a:t>Delivery of customer needs too late – long wait cycles</a:t>
            </a:r>
          </a:p>
          <a:p>
            <a:pPr marL="342900" indent="-342900" algn="l">
              <a:buFont typeface="Arial" panose="020B0604020202020204" pitchFamily="34" charset="0"/>
              <a:buChar char="•"/>
            </a:pPr>
            <a:r>
              <a:rPr lang="en-US" dirty="0"/>
              <a:t>No ROI or value measurement or tracking</a:t>
            </a:r>
          </a:p>
          <a:p>
            <a:pPr marL="342900" indent="-342900" algn="l">
              <a:buFont typeface="Arial" panose="020B0604020202020204" pitchFamily="34" charset="0"/>
              <a:buChar char="•"/>
            </a:pPr>
            <a:r>
              <a:rPr lang="en-US" dirty="0"/>
              <a:t>Unproductive/wasteful meetings</a:t>
            </a:r>
          </a:p>
          <a:p>
            <a:pPr marL="342900" indent="-342900" algn="l">
              <a:buFont typeface="Arial" panose="020B0604020202020204" pitchFamily="34" charset="0"/>
              <a:buChar char="•"/>
            </a:pPr>
            <a:r>
              <a:rPr lang="en-US" dirty="0"/>
              <a:t>No end-to-end process visibility or optimization</a:t>
            </a:r>
          </a:p>
          <a:p>
            <a:pPr marL="342900" indent="-342900" algn="l">
              <a:buFont typeface="Arial" panose="020B0604020202020204" pitchFamily="34" charset="0"/>
              <a:buChar char="•"/>
            </a:pPr>
            <a:r>
              <a:rPr lang="en-US" dirty="0"/>
              <a:t>Over production – working on non-valuable projects</a:t>
            </a:r>
          </a:p>
          <a:p>
            <a:pPr marL="342900" indent="-342900" algn="l">
              <a:buFont typeface="Arial" panose="020B0604020202020204" pitchFamily="34" charset="0"/>
              <a:buChar char="•"/>
            </a:pPr>
            <a:r>
              <a:rPr lang="en-US" dirty="0"/>
              <a:t>Tactical Focus</a:t>
            </a:r>
          </a:p>
          <a:p>
            <a:pPr marL="342900" indent="-342900" algn="l">
              <a:buFont typeface="Arial" panose="020B0604020202020204" pitchFamily="34" charset="0"/>
              <a:buChar char="•"/>
            </a:pPr>
            <a:r>
              <a:rPr lang="en-US" dirty="0"/>
              <a:t>Feature envy – not spending enough effort on the overall quality of things through automation etc.</a:t>
            </a:r>
          </a:p>
          <a:p>
            <a:pPr marL="342900" indent="-342900">
              <a:buFont typeface="Arial" panose="020B0604020202020204" pitchFamily="34" charset="0"/>
              <a:buChar char="•"/>
            </a:pPr>
            <a:r>
              <a:rPr lang="en-US" dirty="0"/>
              <a:t>Firefighting – being reactive to quality issues</a:t>
            </a:r>
          </a:p>
        </p:txBody>
      </p:sp>
    </p:spTree>
    <p:extLst>
      <p:ext uri="{BB962C8B-B14F-4D97-AF65-F5344CB8AC3E}">
        <p14:creationId xmlns:p14="http://schemas.microsoft.com/office/powerpoint/2010/main" val="2797703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2A74-CBC1-4A34-ADB9-B0E20367F4F4}"/>
              </a:ext>
            </a:extLst>
          </p:cNvPr>
          <p:cNvSpPr>
            <a:spLocks noGrp="1"/>
          </p:cNvSpPr>
          <p:nvPr>
            <p:ph type="title"/>
          </p:nvPr>
        </p:nvSpPr>
        <p:spPr/>
        <p:txBody>
          <a:bodyPr/>
          <a:lstStyle/>
          <a:p>
            <a:r>
              <a:rPr lang="en-US" sz="4000" dirty="0"/>
              <a:t>Common Sources of BIG Waste</a:t>
            </a:r>
          </a:p>
        </p:txBody>
      </p:sp>
      <p:sp>
        <p:nvSpPr>
          <p:cNvPr id="3" name="Subtitle 2">
            <a:extLst>
              <a:ext uri="{FF2B5EF4-FFF2-40B4-BE49-F238E27FC236}">
                <a16:creationId xmlns:a16="http://schemas.microsoft.com/office/drawing/2014/main" id="{C1EF1874-D703-41B8-92D5-9CB425E08EB5}"/>
              </a:ext>
            </a:extLst>
          </p:cNvPr>
          <p:cNvSpPr>
            <a:spLocks noGrp="1"/>
          </p:cNvSpPr>
          <p:nvPr>
            <p:ph type="subTitle" idx="4294967295"/>
          </p:nvPr>
        </p:nvSpPr>
        <p:spPr>
          <a:xfrm>
            <a:off x="287216" y="1346200"/>
            <a:ext cx="9144000" cy="3600770"/>
          </a:xfrm>
        </p:spPr>
        <p:txBody>
          <a:bodyPr>
            <a:normAutofit/>
          </a:bodyPr>
          <a:lstStyle/>
          <a:p>
            <a:pPr marL="342900" indent="-342900" algn="l">
              <a:buFont typeface="Arial" panose="020B0604020202020204" pitchFamily="34" charset="0"/>
              <a:buChar char="•"/>
            </a:pPr>
            <a:r>
              <a:rPr lang="en-US" dirty="0"/>
              <a:t>Lack of communication, collaboration, trust </a:t>
            </a:r>
          </a:p>
          <a:p>
            <a:pPr marL="1028700" lvl="1" indent="-342900">
              <a:buFont typeface="Arial" panose="020B0604020202020204" pitchFamily="34" charset="0"/>
              <a:buChar char="•"/>
            </a:pPr>
            <a:r>
              <a:rPr lang="en-US" dirty="0"/>
              <a:t>Within teams and cross-functionally</a:t>
            </a:r>
          </a:p>
          <a:p>
            <a:pPr marL="342900" indent="-342900" algn="l">
              <a:buFont typeface="Arial" panose="020B0604020202020204" pitchFamily="34" charset="0"/>
              <a:buChar char="•"/>
            </a:pPr>
            <a:r>
              <a:rPr lang="en-US" dirty="0"/>
              <a:t>Lack of a generalizing specialist</a:t>
            </a:r>
          </a:p>
          <a:p>
            <a:pPr marL="342900" indent="-342900">
              <a:buFont typeface="Arial" panose="020B0604020202020204" pitchFamily="34" charset="0"/>
              <a:buChar char="•"/>
            </a:pPr>
            <a:r>
              <a:rPr lang="en-US" dirty="0"/>
              <a:t>Working in Silos – hand-offs and red tape</a:t>
            </a:r>
          </a:p>
          <a:p>
            <a:pPr marL="342900" indent="-342900" algn="l">
              <a:buFont typeface="Arial" panose="020B0604020202020204" pitchFamily="34" charset="0"/>
              <a:buChar char="•"/>
            </a:pPr>
            <a:r>
              <a:rPr lang="en-US" dirty="0"/>
              <a:t>Working on bad missing or changing requirements</a:t>
            </a:r>
          </a:p>
          <a:p>
            <a:pPr marL="342900" indent="-342900" algn="l">
              <a:buFont typeface="Arial" panose="020B0604020202020204" pitchFamily="34" charset="0"/>
              <a:buChar char="•"/>
            </a:pPr>
            <a:r>
              <a:rPr lang="en-US" dirty="0"/>
              <a:t>Unnecessary or heavy processes and documentation</a:t>
            </a:r>
          </a:p>
          <a:p>
            <a:pPr marL="342900" indent="-342900" algn="l">
              <a:buFont typeface="Arial" panose="020B0604020202020204" pitchFamily="34" charset="0"/>
              <a:buChar char="•"/>
            </a:pPr>
            <a:r>
              <a:rPr lang="en-US" dirty="0"/>
              <a:t>Small large and daily impediments</a:t>
            </a:r>
          </a:p>
          <a:p>
            <a:pPr marL="342900" indent="-342900" algn="l">
              <a:buFont typeface="Arial" panose="020B0604020202020204" pitchFamily="34" charset="0"/>
              <a:buChar char="•"/>
            </a:pPr>
            <a:r>
              <a:rPr lang="en-US" dirty="0"/>
              <a:t>Disengaged employees, stakeholders and customer</a:t>
            </a:r>
          </a:p>
        </p:txBody>
      </p:sp>
      <p:sp>
        <p:nvSpPr>
          <p:cNvPr id="4" name="Subtitle 2">
            <a:extLst>
              <a:ext uri="{FF2B5EF4-FFF2-40B4-BE49-F238E27FC236}">
                <a16:creationId xmlns:a16="http://schemas.microsoft.com/office/drawing/2014/main" id="{37C73202-C5E9-4ABE-A338-1E791D8EAE3A}"/>
              </a:ext>
            </a:extLst>
          </p:cNvPr>
          <p:cNvSpPr txBox="1">
            <a:spLocks/>
          </p:cNvSpPr>
          <p:nvPr/>
        </p:nvSpPr>
        <p:spPr>
          <a:xfrm>
            <a:off x="287216" y="5220887"/>
            <a:ext cx="9144000" cy="922789"/>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Clr>
                <a:srgbClr val="F0AB00"/>
              </a:buClr>
              <a:buFont typeface="Wingdings" panose="05000000000000000000" pitchFamily="2" charset="2"/>
              <a:buChar char="§"/>
              <a:defRPr sz="2000" kern="1200">
                <a:solidFill>
                  <a:schemeClr val="tx1"/>
                </a:solidFill>
                <a:latin typeface="+mn-lt"/>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F0AB00"/>
              </a:buClr>
              <a:buFont typeface="Wingdings" panose="05000000000000000000" pitchFamily="2" charset="2"/>
              <a:buChar char="§"/>
              <a:defRPr sz="1800" kern="1200">
                <a:solidFill>
                  <a:schemeClr val="tx1"/>
                </a:solidFill>
                <a:latin typeface="+mn-lt"/>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F0AB00"/>
              </a:buClr>
              <a:buFont typeface="Wingdings" panose="05000000000000000000" pitchFamily="2" charset="2"/>
              <a:buChar char="§"/>
              <a:defRPr sz="1600" kern="1200">
                <a:solidFill>
                  <a:schemeClr val="tx1"/>
                </a:solidFill>
                <a:latin typeface="+mn-lt"/>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F0AB00"/>
              </a:buClr>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Remember this is just a framework, how well you use it is up to you</a:t>
            </a:r>
          </a:p>
          <a:p>
            <a:pPr marL="342900" indent="-342900">
              <a:buFont typeface="Arial" panose="020B0604020202020204" pitchFamily="34" charset="0"/>
              <a:buChar char="•"/>
            </a:pPr>
            <a:r>
              <a:rPr lang="en-US"/>
              <a:t>Questions…</a:t>
            </a:r>
            <a:endParaRPr lang="en-US" dirty="0"/>
          </a:p>
        </p:txBody>
      </p:sp>
    </p:spTree>
    <p:extLst>
      <p:ext uri="{BB962C8B-B14F-4D97-AF65-F5344CB8AC3E}">
        <p14:creationId xmlns:p14="http://schemas.microsoft.com/office/powerpoint/2010/main" val="3117799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467-EE70-443B-B19E-DB666A0D3EA8}"/>
              </a:ext>
            </a:extLst>
          </p:cNvPr>
          <p:cNvSpPr>
            <a:spLocks noGrp="1"/>
          </p:cNvSpPr>
          <p:nvPr>
            <p:ph type="title"/>
          </p:nvPr>
        </p:nvSpPr>
        <p:spPr/>
        <p:txBody>
          <a:bodyPr/>
          <a:lstStyle/>
          <a:p>
            <a:r>
              <a:rPr lang="en-US" sz="4000" dirty="0"/>
              <a:t>What we will cover</a:t>
            </a:r>
          </a:p>
        </p:txBody>
      </p:sp>
      <p:sp>
        <p:nvSpPr>
          <p:cNvPr id="3" name="Subtitle 2">
            <a:extLst>
              <a:ext uri="{FF2B5EF4-FFF2-40B4-BE49-F238E27FC236}">
                <a16:creationId xmlns:a16="http://schemas.microsoft.com/office/drawing/2014/main" id="{FCB49B8A-33F3-4235-A754-4919ED6F1486}"/>
              </a:ext>
            </a:extLst>
          </p:cNvPr>
          <p:cNvSpPr>
            <a:spLocks noGrp="1"/>
          </p:cNvSpPr>
          <p:nvPr>
            <p:ph type="subTitle" idx="4294967295"/>
          </p:nvPr>
        </p:nvSpPr>
        <p:spPr>
          <a:xfrm>
            <a:off x="287216" y="1237674"/>
            <a:ext cx="9144000" cy="4729018"/>
          </a:xfrm>
        </p:spPr>
        <p:txBody>
          <a:bodyPr>
            <a:normAutofit/>
          </a:bodyPr>
          <a:lstStyle/>
          <a:p>
            <a:pPr marL="457200" indent="-457200">
              <a:buFont typeface="+mj-lt"/>
              <a:buAutoNum type="arabicPeriod"/>
            </a:pPr>
            <a:r>
              <a:rPr lang="en-US" dirty="0"/>
              <a:t>The Agile Manifesto</a:t>
            </a:r>
          </a:p>
          <a:p>
            <a:pPr marL="457200" indent="-457200">
              <a:buFont typeface="+mj-lt"/>
              <a:buAutoNum type="arabicPeriod"/>
            </a:pPr>
            <a:r>
              <a:rPr lang="en-US" dirty="0"/>
              <a:t>What is Scrum?</a:t>
            </a:r>
          </a:p>
          <a:p>
            <a:pPr marL="457200" indent="-457200">
              <a:buFont typeface="+mj-lt"/>
              <a:buAutoNum type="arabicPeriod"/>
            </a:pPr>
            <a:r>
              <a:rPr lang="en-US" dirty="0"/>
              <a:t>The Core Values of Scrum</a:t>
            </a:r>
          </a:p>
          <a:p>
            <a:pPr marL="457200" indent="-457200">
              <a:buFont typeface="+mj-lt"/>
              <a:buAutoNum type="arabicPeriod"/>
            </a:pPr>
            <a:r>
              <a:rPr lang="en-US" dirty="0"/>
              <a:t>Ceremonies, Roles, and Artifacts</a:t>
            </a:r>
          </a:p>
          <a:p>
            <a:pPr marL="457200" indent="-457200">
              <a:buFont typeface="+mj-lt"/>
              <a:buAutoNum type="arabicPeriod"/>
            </a:pPr>
            <a:r>
              <a:rPr lang="en-US" dirty="0"/>
              <a:t>Common Sources of Waste in Scrum</a:t>
            </a:r>
          </a:p>
          <a:p>
            <a:pPr marL="457200" indent="-457200">
              <a:buFont typeface="+mj-lt"/>
              <a:buAutoNum type="arabicPeriod"/>
            </a:pPr>
            <a:r>
              <a:rPr lang="en-US" dirty="0"/>
              <a:t>Your Questions</a:t>
            </a:r>
          </a:p>
          <a:p>
            <a:pPr marL="457200" indent="-457200">
              <a:buFont typeface="+mj-lt"/>
              <a:buAutoNum type="arabicPeriod"/>
            </a:pPr>
            <a:endParaRPr lang="en-US" dirty="0"/>
          </a:p>
        </p:txBody>
      </p:sp>
    </p:spTree>
    <p:extLst>
      <p:ext uri="{BB962C8B-B14F-4D97-AF65-F5344CB8AC3E}">
        <p14:creationId xmlns:p14="http://schemas.microsoft.com/office/powerpoint/2010/main" val="365485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2A74-CBC1-4A34-ADB9-B0E20367F4F4}"/>
              </a:ext>
            </a:extLst>
          </p:cNvPr>
          <p:cNvSpPr>
            <a:spLocks noGrp="1"/>
          </p:cNvSpPr>
          <p:nvPr>
            <p:ph type="title"/>
          </p:nvPr>
        </p:nvSpPr>
        <p:spPr/>
        <p:txBody>
          <a:bodyPr/>
          <a:lstStyle/>
          <a:p>
            <a:r>
              <a:rPr lang="en-US" sz="4000" dirty="0"/>
              <a:t>More Information Available</a:t>
            </a:r>
          </a:p>
        </p:txBody>
      </p:sp>
      <p:sp>
        <p:nvSpPr>
          <p:cNvPr id="3" name="Subtitle 2">
            <a:extLst>
              <a:ext uri="{FF2B5EF4-FFF2-40B4-BE49-F238E27FC236}">
                <a16:creationId xmlns:a16="http://schemas.microsoft.com/office/drawing/2014/main" id="{C1EF1874-D703-41B8-92D5-9CB425E08EB5}"/>
              </a:ext>
            </a:extLst>
          </p:cNvPr>
          <p:cNvSpPr>
            <a:spLocks noGrp="1"/>
          </p:cNvSpPr>
          <p:nvPr>
            <p:ph type="subTitle" idx="4294967295"/>
          </p:nvPr>
        </p:nvSpPr>
        <p:spPr>
          <a:xfrm>
            <a:off x="287216" y="1346200"/>
            <a:ext cx="9144000" cy="4165600"/>
          </a:xfrm>
        </p:spPr>
        <p:txBody>
          <a:bodyPr>
            <a:normAutofit/>
          </a:bodyPr>
          <a:lstStyle/>
          <a:p>
            <a:pPr marL="342900" indent="-342900" algn="l">
              <a:buFont typeface="Arial" panose="020B0604020202020204" pitchFamily="34" charset="0"/>
              <a:buChar char="•"/>
            </a:pPr>
            <a:r>
              <a:rPr lang="en-US" dirty="0"/>
              <a:t>KBRA Wiki</a:t>
            </a:r>
          </a:p>
          <a:p>
            <a:pPr marL="1028700" lvl="1" indent="-342900">
              <a:buFont typeface="Arial" panose="020B0604020202020204" pitchFamily="34" charset="0"/>
              <a:buChar char="•"/>
            </a:pPr>
            <a:r>
              <a:rPr lang="en-US" dirty="0">
                <a:hlinkClick r:id="rId2"/>
              </a:rPr>
              <a:t>http://wiki.kbra.network/wiki/display/PMO/Agile+Home+Page</a:t>
            </a:r>
            <a:endParaRPr lang="en-US" dirty="0"/>
          </a:p>
          <a:p>
            <a:pPr marL="1028700" lvl="1" indent="-342900">
              <a:buFont typeface="Arial" panose="020B0604020202020204" pitchFamily="34" charset="0"/>
              <a:buChar char="•"/>
            </a:pPr>
            <a:r>
              <a:rPr lang="en-US" dirty="0">
                <a:hlinkClick r:id="rId3"/>
              </a:rPr>
              <a:t>http://wiki.kbra.network/wiki/display/PMO/Estimating</a:t>
            </a:r>
            <a:endParaRPr lang="en-US" dirty="0"/>
          </a:p>
          <a:p>
            <a:pPr marL="1028700" lvl="1" indent="-342900">
              <a:buFont typeface="Arial" panose="020B0604020202020204" pitchFamily="34" charset="0"/>
              <a:buChar char="•"/>
            </a:pPr>
            <a:r>
              <a:rPr lang="en-US" dirty="0">
                <a:hlinkClick r:id="rId4"/>
              </a:rPr>
              <a:t>http://wiki.kbra.network/wiki/display/PMO/Definition+of+Ready</a:t>
            </a:r>
          </a:p>
          <a:p>
            <a:pPr marL="1028700" lvl="1" indent="-342900">
              <a:buFont typeface="Arial" panose="020B0604020202020204" pitchFamily="34" charset="0"/>
              <a:buChar char="•"/>
            </a:pPr>
            <a:r>
              <a:rPr lang="en-US" dirty="0">
                <a:hlinkClick r:id="rId4"/>
              </a:rPr>
              <a:t>http://wiki.kbra.network/wiki/display/DEV/Definition+of+Done</a:t>
            </a:r>
            <a:endParaRPr lang="en-US" dirty="0"/>
          </a:p>
          <a:p>
            <a:pPr marL="342900" indent="-342900">
              <a:buFont typeface="Arial" panose="020B0604020202020204" pitchFamily="34" charset="0"/>
              <a:buChar char="•"/>
            </a:pPr>
            <a:r>
              <a:rPr lang="en-US" dirty="0">
                <a:hlinkClick r:id="rId5"/>
              </a:rPr>
              <a:t>http://www.scrumguides.org/scrum-guide.html</a:t>
            </a:r>
          </a:p>
          <a:p>
            <a:pPr marL="342900" indent="-342900">
              <a:buFont typeface="Arial" panose="020B0604020202020204" pitchFamily="34" charset="0"/>
              <a:buChar char="•"/>
            </a:pPr>
            <a:r>
              <a:rPr lang="en-US" dirty="0">
                <a:hlinkClick r:id="rId5"/>
              </a:rPr>
              <a:t>https://www.scrum.org/</a:t>
            </a:r>
            <a:endParaRPr lang="en-US" dirty="0"/>
          </a:p>
          <a:p>
            <a:pPr marL="342900" indent="-342900">
              <a:buFont typeface="Arial" panose="020B0604020202020204" pitchFamily="34" charset="0"/>
              <a:buChar char="•"/>
            </a:pPr>
            <a:r>
              <a:rPr lang="en-US" dirty="0">
                <a:hlinkClick r:id="rId6"/>
              </a:rPr>
              <a:t>https://www.mountaingoatsoftware.com/</a:t>
            </a:r>
            <a:endParaRPr lang="en-US" dirty="0"/>
          </a:p>
          <a:p>
            <a:pPr marL="1028700" lvl="1" indent="-342900">
              <a:buFont typeface="Arial" panose="020B0604020202020204" pitchFamily="34" charset="0"/>
              <a:buChar char="•"/>
            </a:pPr>
            <a:r>
              <a:rPr lang="en-US" dirty="0">
                <a:hlinkClick r:id="rId7"/>
              </a:rPr>
              <a:t>https://www.mountaingoatsoftware.com/tools/velocity-range-calculator</a:t>
            </a:r>
            <a:endParaRPr lang="en-US" dirty="0"/>
          </a:p>
          <a:p>
            <a:pPr marL="342900" indent="-342900">
              <a:buFont typeface="Arial" panose="020B0604020202020204" pitchFamily="34" charset="0"/>
              <a:buChar char="•"/>
            </a:pPr>
            <a:r>
              <a:rPr lang="en-US" dirty="0">
                <a:hlinkClick r:id="rId8"/>
              </a:rPr>
              <a:t>https://www.youtube.com/user/AgileTrainingVideos</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a:p>
            <a:pPr marL="10287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395667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74467-EE70-443B-B19E-DB666A0D3EA8}"/>
              </a:ext>
            </a:extLst>
          </p:cNvPr>
          <p:cNvSpPr>
            <a:spLocks noGrp="1"/>
          </p:cNvSpPr>
          <p:nvPr>
            <p:ph type="title"/>
          </p:nvPr>
        </p:nvSpPr>
        <p:spPr/>
        <p:txBody>
          <a:bodyPr/>
          <a:lstStyle/>
          <a:p>
            <a:r>
              <a:rPr lang="en-US" sz="4000" dirty="0"/>
              <a:t>The Agile Manifesto</a:t>
            </a:r>
          </a:p>
        </p:txBody>
      </p:sp>
      <p:sp>
        <p:nvSpPr>
          <p:cNvPr id="3" name="Subtitle 2">
            <a:extLst>
              <a:ext uri="{FF2B5EF4-FFF2-40B4-BE49-F238E27FC236}">
                <a16:creationId xmlns:a16="http://schemas.microsoft.com/office/drawing/2014/main" id="{FCB49B8A-33F3-4235-A754-4919ED6F1486}"/>
              </a:ext>
            </a:extLst>
          </p:cNvPr>
          <p:cNvSpPr>
            <a:spLocks noGrp="1"/>
          </p:cNvSpPr>
          <p:nvPr>
            <p:ph type="subTitle" idx="4294967295"/>
          </p:nvPr>
        </p:nvSpPr>
        <p:spPr>
          <a:xfrm>
            <a:off x="287216" y="1237674"/>
            <a:ext cx="9144000" cy="4729018"/>
          </a:xfrm>
        </p:spPr>
        <p:txBody>
          <a:bodyPr>
            <a:normAutofit/>
          </a:bodyPr>
          <a:lstStyle/>
          <a:p>
            <a:r>
              <a:rPr lang="en-US" dirty="0"/>
              <a:t>We are uncovering </a:t>
            </a:r>
            <a:r>
              <a:rPr lang="en-US" dirty="0">
                <a:solidFill>
                  <a:schemeClr val="accent4"/>
                </a:solidFill>
              </a:rPr>
              <a:t>better</a:t>
            </a:r>
            <a:r>
              <a:rPr lang="en-US" dirty="0"/>
              <a:t> ways of developing</a:t>
            </a:r>
            <a:br>
              <a:rPr lang="en-US" dirty="0"/>
            </a:br>
            <a:r>
              <a:rPr lang="en-US" dirty="0"/>
              <a:t>software by doing it and helping others do it.</a:t>
            </a:r>
            <a:br>
              <a:rPr lang="en-US" dirty="0"/>
            </a:br>
            <a:r>
              <a:rPr lang="en-US" dirty="0"/>
              <a:t>Through this work we have come to value:</a:t>
            </a:r>
            <a:br>
              <a:rPr lang="en-US" dirty="0"/>
            </a:br>
            <a:endParaRPr lang="en-US" dirty="0"/>
          </a:p>
          <a:p>
            <a:r>
              <a:rPr lang="en-US" dirty="0">
                <a:solidFill>
                  <a:schemeClr val="accent6"/>
                </a:solidFill>
              </a:rPr>
              <a:t>Individuals and interactions</a:t>
            </a:r>
            <a:r>
              <a:rPr lang="en-US" dirty="0"/>
              <a:t> over </a:t>
            </a:r>
            <a:r>
              <a:rPr lang="en-US" dirty="0">
                <a:solidFill>
                  <a:schemeClr val="accent5"/>
                </a:solidFill>
              </a:rPr>
              <a:t>processes and tools</a:t>
            </a:r>
            <a:br>
              <a:rPr lang="en-US" dirty="0"/>
            </a:br>
            <a:r>
              <a:rPr lang="en-US" dirty="0">
                <a:solidFill>
                  <a:schemeClr val="accent6"/>
                </a:solidFill>
              </a:rPr>
              <a:t>Working software</a:t>
            </a:r>
            <a:r>
              <a:rPr lang="en-US" dirty="0"/>
              <a:t> over </a:t>
            </a:r>
            <a:r>
              <a:rPr lang="en-US" dirty="0">
                <a:solidFill>
                  <a:schemeClr val="accent5"/>
                </a:solidFill>
              </a:rPr>
              <a:t>comprehensive documentation</a:t>
            </a:r>
            <a:br>
              <a:rPr lang="en-US" dirty="0"/>
            </a:br>
            <a:r>
              <a:rPr lang="en-US" dirty="0">
                <a:solidFill>
                  <a:schemeClr val="accent6"/>
                </a:solidFill>
              </a:rPr>
              <a:t>Customer collaboration</a:t>
            </a:r>
            <a:r>
              <a:rPr lang="en-US" dirty="0"/>
              <a:t> over </a:t>
            </a:r>
            <a:r>
              <a:rPr lang="en-US" dirty="0">
                <a:solidFill>
                  <a:schemeClr val="accent5"/>
                </a:solidFill>
              </a:rPr>
              <a:t>contract negotiation</a:t>
            </a:r>
            <a:br>
              <a:rPr lang="en-US" dirty="0"/>
            </a:br>
            <a:r>
              <a:rPr lang="en-US" dirty="0">
                <a:solidFill>
                  <a:schemeClr val="accent6"/>
                </a:solidFill>
              </a:rPr>
              <a:t>Responding to change</a:t>
            </a:r>
            <a:r>
              <a:rPr lang="en-US" dirty="0"/>
              <a:t> over </a:t>
            </a:r>
            <a:r>
              <a:rPr lang="en-US" dirty="0">
                <a:solidFill>
                  <a:schemeClr val="accent5"/>
                </a:solidFill>
              </a:rPr>
              <a:t>following a plan</a:t>
            </a:r>
            <a:br>
              <a:rPr lang="en-US" dirty="0"/>
            </a:br>
            <a:endParaRPr lang="en-US" dirty="0"/>
          </a:p>
          <a:p>
            <a:r>
              <a:rPr lang="en-US" dirty="0"/>
              <a:t>That is, while there is value in the items on</a:t>
            </a:r>
            <a:br>
              <a:rPr lang="en-US" dirty="0"/>
            </a:br>
            <a:r>
              <a:rPr lang="en-US" dirty="0"/>
              <a:t>the </a:t>
            </a:r>
            <a:r>
              <a:rPr lang="en-US" dirty="0">
                <a:solidFill>
                  <a:schemeClr val="accent5"/>
                </a:solidFill>
              </a:rPr>
              <a:t>right</a:t>
            </a:r>
            <a:r>
              <a:rPr lang="en-US" dirty="0"/>
              <a:t>, we value the items on the </a:t>
            </a:r>
            <a:r>
              <a:rPr lang="en-US" dirty="0">
                <a:solidFill>
                  <a:schemeClr val="accent6"/>
                </a:solidFill>
              </a:rPr>
              <a:t>left</a:t>
            </a:r>
            <a:r>
              <a:rPr lang="en-US" dirty="0"/>
              <a:t> more.</a:t>
            </a:r>
          </a:p>
          <a:p>
            <a:endParaRPr lang="en-US" dirty="0"/>
          </a:p>
        </p:txBody>
      </p:sp>
    </p:spTree>
    <p:extLst>
      <p:ext uri="{BB962C8B-B14F-4D97-AF65-F5344CB8AC3E}">
        <p14:creationId xmlns:p14="http://schemas.microsoft.com/office/powerpoint/2010/main" val="2619585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1AAD-0963-438D-9195-ED1A66DC8DBE}"/>
              </a:ext>
            </a:extLst>
          </p:cNvPr>
          <p:cNvSpPr>
            <a:spLocks noGrp="1"/>
          </p:cNvSpPr>
          <p:nvPr>
            <p:ph type="title"/>
          </p:nvPr>
        </p:nvSpPr>
        <p:spPr/>
        <p:txBody>
          <a:bodyPr/>
          <a:lstStyle/>
          <a:p>
            <a:r>
              <a:rPr lang="en-US" sz="4000" dirty="0"/>
              <a:t>Scrum is an Agile Framework</a:t>
            </a:r>
          </a:p>
        </p:txBody>
      </p:sp>
      <p:sp>
        <p:nvSpPr>
          <p:cNvPr id="3" name="Subtitle 2">
            <a:extLst>
              <a:ext uri="{FF2B5EF4-FFF2-40B4-BE49-F238E27FC236}">
                <a16:creationId xmlns:a16="http://schemas.microsoft.com/office/drawing/2014/main" id="{8F4CE849-2E06-4F0D-8FBA-CF84B47833E2}"/>
              </a:ext>
            </a:extLst>
          </p:cNvPr>
          <p:cNvSpPr>
            <a:spLocks noGrp="1"/>
          </p:cNvSpPr>
          <p:nvPr>
            <p:ph type="subTitle" idx="4294967295"/>
          </p:nvPr>
        </p:nvSpPr>
        <p:spPr>
          <a:xfrm>
            <a:off x="287216" y="1345876"/>
            <a:ext cx="9144000" cy="1565275"/>
          </a:xfrm>
        </p:spPr>
        <p:txBody>
          <a:bodyPr/>
          <a:lstStyle/>
          <a:p>
            <a:r>
              <a:rPr lang="en-US" dirty="0"/>
              <a:t>Scrum is a framework within which people can address complex adaptive problems, while productively and creatively delivering products of the </a:t>
            </a:r>
            <a:r>
              <a:rPr lang="en-US" dirty="0">
                <a:solidFill>
                  <a:schemeClr val="accent4"/>
                </a:solidFill>
              </a:rPr>
              <a:t>highest possible value</a:t>
            </a:r>
            <a:r>
              <a:rPr lang="en-US" dirty="0"/>
              <a:t>.</a:t>
            </a:r>
          </a:p>
          <a:p>
            <a:endParaRPr lang="en-US" dirty="0"/>
          </a:p>
        </p:txBody>
      </p:sp>
      <p:pic>
        <p:nvPicPr>
          <p:cNvPr id="12" name="Picture 11">
            <a:extLst>
              <a:ext uri="{FF2B5EF4-FFF2-40B4-BE49-F238E27FC236}">
                <a16:creationId xmlns:a16="http://schemas.microsoft.com/office/drawing/2014/main" id="{D4517FA2-89CE-4708-A401-67EFB2437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1548" y="3334237"/>
            <a:ext cx="4665785" cy="3110524"/>
          </a:xfrm>
          <a:prstGeom prst="rect">
            <a:avLst/>
          </a:prstGeom>
        </p:spPr>
      </p:pic>
    </p:spTree>
    <p:extLst>
      <p:ext uri="{BB962C8B-B14F-4D97-AF65-F5344CB8AC3E}">
        <p14:creationId xmlns:p14="http://schemas.microsoft.com/office/powerpoint/2010/main" val="2215104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F7F3-404B-4DAF-87FD-A35F6B8FB3D1}"/>
              </a:ext>
            </a:extLst>
          </p:cNvPr>
          <p:cNvSpPr>
            <a:spLocks noGrp="1"/>
          </p:cNvSpPr>
          <p:nvPr>
            <p:ph type="title"/>
          </p:nvPr>
        </p:nvSpPr>
        <p:spPr>
          <a:xfrm>
            <a:off x="143607" y="394500"/>
            <a:ext cx="11904785" cy="572654"/>
          </a:xfrm>
        </p:spPr>
        <p:txBody>
          <a:bodyPr/>
          <a:lstStyle/>
          <a:p>
            <a:r>
              <a:rPr lang="en-US" sz="4000" dirty="0"/>
              <a:t>But Uncle Rob, HOW?!?!?!?!!?</a:t>
            </a:r>
            <a:br>
              <a:rPr lang="en-US" sz="4000" dirty="0">
                <a:solidFill>
                  <a:schemeClr val="accent4"/>
                </a:solidFill>
              </a:rPr>
            </a:br>
            <a:endParaRPr lang="en-US" sz="2400" dirty="0">
              <a:solidFill>
                <a:schemeClr val="accent4"/>
              </a:solidFill>
            </a:endParaRPr>
          </a:p>
        </p:txBody>
      </p:sp>
      <p:pic>
        <p:nvPicPr>
          <p:cNvPr id="1028" name="Picture 4" descr="https://khurrambhattidotcom.files.wordpress.com/2016/07/the-five-scrum-values.png">
            <a:extLst>
              <a:ext uri="{FF2B5EF4-FFF2-40B4-BE49-F238E27FC236}">
                <a16:creationId xmlns:a16="http://schemas.microsoft.com/office/drawing/2014/main" id="{0D102331-8D60-4AA2-824B-6FCF83F5B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564" y="967154"/>
            <a:ext cx="6191983" cy="42421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29FC777-D034-4483-839B-2E803A5A731A}"/>
              </a:ext>
            </a:extLst>
          </p:cNvPr>
          <p:cNvSpPr/>
          <p:nvPr/>
        </p:nvSpPr>
        <p:spPr>
          <a:xfrm>
            <a:off x="3151198" y="998710"/>
            <a:ext cx="6114683" cy="1110885"/>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1E7FAA-0CFC-49C8-9BBB-47C3893D37FA}"/>
              </a:ext>
            </a:extLst>
          </p:cNvPr>
          <p:cNvSpPr/>
          <p:nvPr/>
        </p:nvSpPr>
        <p:spPr>
          <a:xfrm>
            <a:off x="6544819" y="4868413"/>
            <a:ext cx="2386744" cy="254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86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6EAE-4A7F-4B5F-BB7F-FA362A0A8815}"/>
              </a:ext>
            </a:extLst>
          </p:cNvPr>
          <p:cNvSpPr>
            <a:spLocks noGrp="1"/>
          </p:cNvSpPr>
          <p:nvPr>
            <p:ph type="title"/>
          </p:nvPr>
        </p:nvSpPr>
        <p:spPr/>
        <p:txBody>
          <a:bodyPr/>
          <a:lstStyle/>
          <a:p>
            <a:r>
              <a:rPr lang="en-US" sz="4000" dirty="0"/>
              <a:t>Scrum Ceremonies</a:t>
            </a:r>
          </a:p>
        </p:txBody>
      </p:sp>
      <p:pic>
        <p:nvPicPr>
          <p:cNvPr id="4" name="Picture 3">
            <a:extLst>
              <a:ext uri="{FF2B5EF4-FFF2-40B4-BE49-F238E27FC236}">
                <a16:creationId xmlns:a16="http://schemas.microsoft.com/office/drawing/2014/main" id="{24E74CF1-A715-4425-BFD9-B47657EB1ADE}"/>
              </a:ext>
            </a:extLst>
          </p:cNvPr>
          <p:cNvPicPr>
            <a:picLocks noChangeAspect="1"/>
          </p:cNvPicPr>
          <p:nvPr/>
        </p:nvPicPr>
        <p:blipFill>
          <a:blip r:embed="rId2"/>
          <a:stretch>
            <a:fillRect/>
          </a:stretch>
        </p:blipFill>
        <p:spPr>
          <a:xfrm>
            <a:off x="1639454" y="1362573"/>
            <a:ext cx="8913091" cy="4132854"/>
          </a:xfrm>
          <a:prstGeom prst="rect">
            <a:avLst/>
          </a:prstGeom>
        </p:spPr>
      </p:pic>
      <p:sp>
        <p:nvSpPr>
          <p:cNvPr id="3" name="TextBox 2">
            <a:extLst>
              <a:ext uri="{FF2B5EF4-FFF2-40B4-BE49-F238E27FC236}">
                <a16:creationId xmlns:a16="http://schemas.microsoft.com/office/drawing/2014/main" id="{B0EFF130-F2B4-4CE7-A06E-D3A51EB4A22D}"/>
              </a:ext>
            </a:extLst>
          </p:cNvPr>
          <p:cNvSpPr txBox="1"/>
          <p:nvPr/>
        </p:nvSpPr>
        <p:spPr>
          <a:xfrm>
            <a:off x="6388585" y="5652655"/>
            <a:ext cx="4163960" cy="369332"/>
          </a:xfrm>
          <a:prstGeom prst="rect">
            <a:avLst/>
          </a:prstGeom>
          <a:noFill/>
        </p:spPr>
        <p:txBody>
          <a:bodyPr wrap="none" rtlCol="0">
            <a:spAutoFit/>
          </a:bodyPr>
          <a:lstStyle/>
          <a:p>
            <a:r>
              <a:rPr lang="en-US" dirty="0"/>
              <a:t>*Always timebox &amp; always have an artifact</a:t>
            </a:r>
          </a:p>
        </p:txBody>
      </p:sp>
    </p:spTree>
    <p:extLst>
      <p:ext uri="{BB962C8B-B14F-4D97-AF65-F5344CB8AC3E}">
        <p14:creationId xmlns:p14="http://schemas.microsoft.com/office/powerpoint/2010/main" val="3246674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9C7F-3D24-4A1F-827B-8DB9B1E4A704}"/>
              </a:ext>
            </a:extLst>
          </p:cNvPr>
          <p:cNvSpPr>
            <a:spLocks noGrp="1"/>
          </p:cNvSpPr>
          <p:nvPr>
            <p:ph type="title"/>
          </p:nvPr>
        </p:nvSpPr>
        <p:spPr/>
        <p:txBody>
          <a:bodyPr/>
          <a:lstStyle/>
          <a:p>
            <a:r>
              <a:rPr lang="en-US" sz="4000" dirty="0"/>
              <a:t>The Scrum Team</a:t>
            </a:r>
          </a:p>
        </p:txBody>
      </p:sp>
      <p:sp>
        <p:nvSpPr>
          <p:cNvPr id="3" name="Subtitle 2">
            <a:extLst>
              <a:ext uri="{FF2B5EF4-FFF2-40B4-BE49-F238E27FC236}">
                <a16:creationId xmlns:a16="http://schemas.microsoft.com/office/drawing/2014/main" id="{CDF44C0E-06BD-4AF5-A772-AFF371BA870A}"/>
              </a:ext>
            </a:extLst>
          </p:cNvPr>
          <p:cNvSpPr>
            <a:spLocks noGrp="1"/>
          </p:cNvSpPr>
          <p:nvPr>
            <p:ph type="subTitle" idx="4294967295"/>
          </p:nvPr>
        </p:nvSpPr>
        <p:spPr>
          <a:xfrm>
            <a:off x="3595349" y="1407655"/>
            <a:ext cx="2897188" cy="1503362"/>
          </a:xfrm>
        </p:spPr>
        <p:txBody>
          <a:bodyPr>
            <a:normAutofit lnSpcReduction="10000"/>
          </a:bodyPr>
          <a:lstStyle/>
          <a:p>
            <a:pPr algn="l"/>
            <a:r>
              <a:rPr lang="en-US" dirty="0"/>
              <a:t>The Product Owner</a:t>
            </a:r>
          </a:p>
          <a:p>
            <a:pPr marL="342900" indent="-342900" algn="l">
              <a:buFont typeface="Arial" panose="020B0604020202020204" pitchFamily="34" charset="0"/>
              <a:buChar char="•"/>
            </a:pPr>
            <a:r>
              <a:rPr lang="en-US" sz="1800" dirty="0"/>
              <a:t>One Person</a:t>
            </a:r>
          </a:p>
          <a:p>
            <a:pPr marL="342900" indent="-342900" algn="l">
              <a:buFont typeface="Arial" panose="020B0604020202020204" pitchFamily="34" charset="0"/>
              <a:buChar char="•"/>
            </a:pPr>
            <a:r>
              <a:rPr lang="en-US" sz="1800" dirty="0"/>
              <a:t>Value Driver</a:t>
            </a:r>
          </a:p>
          <a:p>
            <a:pPr marL="342900" indent="-342900" algn="l">
              <a:buFont typeface="Arial" panose="020B0604020202020204" pitchFamily="34" charset="0"/>
              <a:buChar char="•"/>
            </a:pPr>
            <a:r>
              <a:rPr lang="en-US" sz="1800" dirty="0"/>
              <a:t>Backlog Maintainer</a:t>
            </a:r>
          </a:p>
          <a:p>
            <a:pPr marL="342900"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F634D72-9CA8-411B-9FA4-BE783BCCF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43" y="1379562"/>
            <a:ext cx="2896628" cy="1504502"/>
          </a:xfrm>
          <a:prstGeom prst="ellipse">
            <a:avLst/>
          </a:prstGeom>
          <a:ln w="1905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Subtitle 2">
            <a:extLst>
              <a:ext uri="{FF2B5EF4-FFF2-40B4-BE49-F238E27FC236}">
                <a16:creationId xmlns:a16="http://schemas.microsoft.com/office/drawing/2014/main" id="{5CBBEE65-4A66-43CD-A4DB-69B115353F32}"/>
              </a:ext>
            </a:extLst>
          </p:cNvPr>
          <p:cNvSpPr txBox="1">
            <a:spLocks/>
          </p:cNvSpPr>
          <p:nvPr/>
        </p:nvSpPr>
        <p:spPr>
          <a:xfrm>
            <a:off x="6018699" y="1478712"/>
            <a:ext cx="3114934" cy="1504502"/>
          </a:xfrm>
          <a:prstGeom prst="rect">
            <a:avLst/>
          </a:prstGeom>
          <a:ln>
            <a:noFill/>
          </a:ln>
        </p:spPr>
        <p:txBody>
          <a:bodyPr vert="horz" lIns="91440" tIns="45720" rIns="91440" bIns="45720" rtlCol="0">
            <a:normAutofit/>
          </a:bodyPr>
          <a:lstStyle>
            <a:lvl1pPr marL="0" indent="0" algn="ctr"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Clr>
                <a:srgbClr val="F0AB00"/>
              </a:buClr>
              <a:buFont typeface="Wingdings" panose="05000000000000000000" pitchFamily="2" charset="2"/>
              <a:buNone/>
              <a:defRPr sz="2000" kern="1200">
                <a:solidFill>
                  <a:schemeClr val="tx1"/>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90000"/>
              </a:lnSpc>
              <a:spcBef>
                <a:spcPts val="500"/>
              </a:spcBef>
              <a:buClr>
                <a:srgbClr val="F0AB00"/>
              </a:buClr>
              <a:buFont typeface="Wingdings" panose="05000000000000000000" pitchFamily="2" charset="2"/>
              <a:buNone/>
              <a:defRPr sz="1800" kern="1200">
                <a:solidFill>
                  <a:schemeClr val="tx1"/>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90000"/>
              </a:lnSpc>
              <a:spcBef>
                <a:spcPts val="500"/>
              </a:spcBef>
              <a:buClr>
                <a:srgbClr val="F0AB00"/>
              </a:buClr>
              <a:buFont typeface="Wingdings" panose="05000000000000000000" pitchFamily="2" charset="2"/>
              <a:buNone/>
              <a:defRPr sz="1600" kern="1200">
                <a:solidFill>
                  <a:schemeClr val="tx1"/>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90000"/>
              </a:lnSpc>
              <a:spcBef>
                <a:spcPts val="500"/>
              </a:spcBef>
              <a:buClr>
                <a:srgbClr val="F0AB00"/>
              </a:buClr>
              <a:buFont typeface="Arial" panose="020B0604020202020204" pitchFamily="34" charset="0"/>
              <a:buNone/>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a:p>
            <a:pPr marL="342900" indent="-342900" algn="l">
              <a:buFont typeface="Arial" panose="020B0604020202020204" pitchFamily="34" charset="0"/>
              <a:buChar char="•"/>
            </a:pPr>
            <a:endParaRPr lang="en-US" dirty="0"/>
          </a:p>
        </p:txBody>
      </p:sp>
      <p:sp>
        <p:nvSpPr>
          <p:cNvPr id="7" name="Subtitle 2">
            <a:extLst>
              <a:ext uri="{FF2B5EF4-FFF2-40B4-BE49-F238E27FC236}">
                <a16:creationId xmlns:a16="http://schemas.microsoft.com/office/drawing/2014/main" id="{025A8680-764F-46FC-8BFA-027A8C9C749F}"/>
              </a:ext>
            </a:extLst>
          </p:cNvPr>
          <p:cNvSpPr txBox="1">
            <a:spLocks/>
          </p:cNvSpPr>
          <p:nvPr/>
        </p:nvSpPr>
        <p:spPr>
          <a:xfrm>
            <a:off x="6132660" y="1414060"/>
            <a:ext cx="3065628" cy="1437683"/>
          </a:xfrm>
          <a:prstGeom prst="rect">
            <a:avLst/>
          </a:prstGeom>
          <a:ln>
            <a:noFill/>
          </a:ln>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Clr>
                <a:srgbClr val="F0AB00"/>
              </a:buClr>
              <a:buFont typeface="Wingdings" panose="05000000000000000000" pitchFamily="2" charset="2"/>
              <a:buNone/>
              <a:defRPr sz="2000" kern="1200">
                <a:solidFill>
                  <a:schemeClr val="tx1"/>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90000"/>
              </a:lnSpc>
              <a:spcBef>
                <a:spcPts val="500"/>
              </a:spcBef>
              <a:buClr>
                <a:srgbClr val="F0AB00"/>
              </a:buClr>
              <a:buFont typeface="Wingdings" panose="05000000000000000000" pitchFamily="2" charset="2"/>
              <a:buNone/>
              <a:defRPr sz="1800" kern="1200">
                <a:solidFill>
                  <a:schemeClr val="tx1"/>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90000"/>
              </a:lnSpc>
              <a:spcBef>
                <a:spcPts val="500"/>
              </a:spcBef>
              <a:buClr>
                <a:srgbClr val="F0AB00"/>
              </a:buClr>
              <a:buFont typeface="Wingdings" panose="05000000000000000000" pitchFamily="2" charset="2"/>
              <a:buNone/>
              <a:defRPr sz="1600" kern="1200">
                <a:solidFill>
                  <a:schemeClr val="tx1"/>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90000"/>
              </a:lnSpc>
              <a:spcBef>
                <a:spcPts val="500"/>
              </a:spcBef>
              <a:buClr>
                <a:srgbClr val="F0AB00"/>
              </a:buClr>
              <a:buFont typeface="Arial" panose="020B0604020202020204" pitchFamily="34" charset="0"/>
              <a:buNone/>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 </a:t>
            </a:r>
          </a:p>
          <a:p>
            <a:pPr marL="342900" indent="-342900" algn="l">
              <a:buFont typeface="Arial" panose="020B0604020202020204" pitchFamily="34" charset="0"/>
              <a:buChar char="•"/>
            </a:pPr>
            <a:r>
              <a:rPr lang="en-US" sz="1800" dirty="0"/>
              <a:t>Accepts Work Increments</a:t>
            </a:r>
          </a:p>
          <a:p>
            <a:pPr marL="342900" indent="-342900" algn="l">
              <a:buFont typeface="Arial" panose="020B0604020202020204" pitchFamily="34" charset="0"/>
              <a:buChar char="•"/>
            </a:pPr>
            <a:r>
              <a:rPr lang="en-US" sz="1800" dirty="0"/>
              <a:t>Scrum Team Teacher</a:t>
            </a:r>
          </a:p>
          <a:p>
            <a:pPr marL="342900" indent="-342900" algn="l">
              <a:buFont typeface="Arial" panose="020B0604020202020204" pitchFamily="34" charset="0"/>
              <a:buChar char="•"/>
            </a:pPr>
            <a:r>
              <a:rPr lang="en-US" sz="1800" dirty="0"/>
              <a:t>Needs Organizational Buy-In</a:t>
            </a:r>
          </a:p>
          <a:p>
            <a:pPr marL="342900" indent="-342900" algn="l">
              <a:buFont typeface="Arial" panose="020B0604020202020204" pitchFamily="34" charset="0"/>
              <a:buChar char="•"/>
            </a:pPr>
            <a:endParaRPr lang="en-US" sz="1800" dirty="0"/>
          </a:p>
        </p:txBody>
      </p:sp>
      <p:pic>
        <p:nvPicPr>
          <p:cNvPr id="9" name="Picture 8">
            <a:extLst>
              <a:ext uri="{FF2B5EF4-FFF2-40B4-BE49-F238E27FC236}">
                <a16:creationId xmlns:a16="http://schemas.microsoft.com/office/drawing/2014/main" id="{B17786C1-3FA1-4FCD-BADC-02BFEB3E6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005" y="3117731"/>
            <a:ext cx="2896628" cy="1493100"/>
          </a:xfrm>
          <a:prstGeom prst="rect">
            <a:avLst/>
          </a:prstGeom>
        </p:spPr>
      </p:pic>
      <p:sp>
        <p:nvSpPr>
          <p:cNvPr id="10" name="Subtitle 2">
            <a:extLst>
              <a:ext uri="{FF2B5EF4-FFF2-40B4-BE49-F238E27FC236}">
                <a16:creationId xmlns:a16="http://schemas.microsoft.com/office/drawing/2014/main" id="{647BBF0F-74E5-4887-B57A-98556163A302}"/>
              </a:ext>
            </a:extLst>
          </p:cNvPr>
          <p:cNvSpPr txBox="1">
            <a:spLocks/>
          </p:cNvSpPr>
          <p:nvPr/>
        </p:nvSpPr>
        <p:spPr>
          <a:xfrm>
            <a:off x="471943" y="3126455"/>
            <a:ext cx="2896628" cy="1504502"/>
          </a:xfrm>
          <a:prstGeom prst="rect">
            <a:avLst/>
          </a:prstGeom>
          <a:ln>
            <a:noFill/>
          </a:ln>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Clr>
                <a:srgbClr val="F0AB00"/>
              </a:buClr>
              <a:buFont typeface="Wingdings" panose="05000000000000000000" pitchFamily="2" charset="2"/>
              <a:buNone/>
              <a:defRPr sz="2000" kern="1200">
                <a:solidFill>
                  <a:schemeClr val="tx1"/>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90000"/>
              </a:lnSpc>
              <a:spcBef>
                <a:spcPts val="500"/>
              </a:spcBef>
              <a:buClr>
                <a:srgbClr val="F0AB00"/>
              </a:buClr>
              <a:buFont typeface="Wingdings" panose="05000000000000000000" pitchFamily="2" charset="2"/>
              <a:buNone/>
              <a:defRPr sz="1800" kern="1200">
                <a:solidFill>
                  <a:schemeClr val="tx1"/>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90000"/>
              </a:lnSpc>
              <a:spcBef>
                <a:spcPts val="500"/>
              </a:spcBef>
              <a:buClr>
                <a:srgbClr val="F0AB00"/>
              </a:buClr>
              <a:buFont typeface="Wingdings" panose="05000000000000000000" pitchFamily="2" charset="2"/>
              <a:buNone/>
              <a:defRPr sz="1600" kern="1200">
                <a:solidFill>
                  <a:schemeClr val="tx1"/>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90000"/>
              </a:lnSpc>
              <a:spcBef>
                <a:spcPts val="500"/>
              </a:spcBef>
              <a:buClr>
                <a:srgbClr val="F0AB00"/>
              </a:buClr>
              <a:buFont typeface="Arial" panose="020B0604020202020204" pitchFamily="34" charset="0"/>
              <a:buNone/>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The Scrum Master</a:t>
            </a:r>
          </a:p>
          <a:p>
            <a:pPr marL="342900" indent="-342900" algn="l">
              <a:buFont typeface="Arial" panose="020B0604020202020204" pitchFamily="34" charset="0"/>
              <a:buChar char="•"/>
            </a:pPr>
            <a:r>
              <a:rPr lang="en-US" sz="1800" dirty="0"/>
              <a:t>Master Of Ceremonies</a:t>
            </a:r>
          </a:p>
          <a:p>
            <a:pPr marL="342900" indent="-342900" algn="l">
              <a:buFont typeface="Arial" panose="020B0604020202020204" pitchFamily="34" charset="0"/>
              <a:buChar char="•"/>
            </a:pPr>
            <a:r>
              <a:rPr lang="en-US" sz="1800" dirty="0"/>
              <a:t>Champion of Scrum</a:t>
            </a:r>
          </a:p>
          <a:p>
            <a:pPr marL="342900" indent="-342900" algn="l">
              <a:buFont typeface="Arial" panose="020B0604020202020204" pitchFamily="34" charset="0"/>
              <a:buChar char="•"/>
            </a:pPr>
            <a:r>
              <a:rPr lang="en-US" sz="1800" dirty="0"/>
              <a:t>Impediment Remover</a:t>
            </a:r>
          </a:p>
          <a:p>
            <a:pPr marL="342900" indent="-342900" algn="l">
              <a:buFont typeface="Arial" panose="020B0604020202020204" pitchFamily="34" charset="0"/>
              <a:buChar char="•"/>
            </a:pPr>
            <a:endParaRPr lang="en-US" dirty="0"/>
          </a:p>
        </p:txBody>
      </p:sp>
      <p:cxnSp>
        <p:nvCxnSpPr>
          <p:cNvPr id="12" name="Straight Connector 11">
            <a:extLst>
              <a:ext uri="{FF2B5EF4-FFF2-40B4-BE49-F238E27FC236}">
                <a16:creationId xmlns:a16="http://schemas.microsoft.com/office/drawing/2014/main" id="{39B20E31-82A2-4FC8-9972-6300A60E0561}"/>
              </a:ext>
            </a:extLst>
          </p:cNvPr>
          <p:cNvCxnSpPr>
            <a:cxnSpLocks/>
          </p:cNvCxnSpPr>
          <p:nvPr/>
        </p:nvCxnSpPr>
        <p:spPr>
          <a:xfrm>
            <a:off x="287216" y="3061803"/>
            <a:ext cx="9070109"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FD8AC61F-2FD6-44BC-BA7B-400C6DE2B421}"/>
              </a:ext>
            </a:extLst>
          </p:cNvPr>
          <p:cNvCxnSpPr>
            <a:cxnSpLocks/>
          </p:cNvCxnSpPr>
          <p:nvPr/>
        </p:nvCxnSpPr>
        <p:spPr>
          <a:xfrm>
            <a:off x="287216" y="4696647"/>
            <a:ext cx="9070109" cy="0"/>
          </a:xfrm>
          <a:prstGeom prst="line">
            <a:avLst/>
          </a:prstGeom>
        </p:spPr>
        <p:style>
          <a:lnRef idx="1">
            <a:schemeClr val="accent4"/>
          </a:lnRef>
          <a:fillRef idx="0">
            <a:schemeClr val="accent4"/>
          </a:fillRef>
          <a:effectRef idx="0">
            <a:schemeClr val="accent4"/>
          </a:effectRef>
          <a:fontRef idx="minor">
            <a:schemeClr val="tx1"/>
          </a:fontRef>
        </p:style>
      </p:cxnSp>
      <p:sp>
        <p:nvSpPr>
          <p:cNvPr id="19" name="Subtitle 2">
            <a:extLst>
              <a:ext uri="{FF2B5EF4-FFF2-40B4-BE49-F238E27FC236}">
                <a16:creationId xmlns:a16="http://schemas.microsoft.com/office/drawing/2014/main" id="{69750E44-5784-43CD-8F8D-8421CA104A3F}"/>
              </a:ext>
            </a:extLst>
          </p:cNvPr>
          <p:cNvSpPr txBox="1">
            <a:spLocks/>
          </p:cNvSpPr>
          <p:nvPr/>
        </p:nvSpPr>
        <p:spPr>
          <a:xfrm>
            <a:off x="3122071" y="3112024"/>
            <a:ext cx="2896628" cy="1437918"/>
          </a:xfrm>
          <a:prstGeom prst="rect">
            <a:avLst/>
          </a:prstGeom>
          <a:ln>
            <a:noFill/>
          </a:ln>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Clr>
                <a:srgbClr val="F0AB00"/>
              </a:buClr>
              <a:buFont typeface="Wingdings" panose="05000000000000000000" pitchFamily="2" charset="2"/>
              <a:buNone/>
              <a:defRPr sz="2000" kern="1200">
                <a:solidFill>
                  <a:schemeClr val="tx1"/>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90000"/>
              </a:lnSpc>
              <a:spcBef>
                <a:spcPts val="500"/>
              </a:spcBef>
              <a:buClr>
                <a:srgbClr val="F0AB00"/>
              </a:buClr>
              <a:buFont typeface="Wingdings" panose="05000000000000000000" pitchFamily="2" charset="2"/>
              <a:buNone/>
              <a:defRPr sz="1800" kern="1200">
                <a:solidFill>
                  <a:schemeClr val="tx1"/>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90000"/>
              </a:lnSpc>
              <a:spcBef>
                <a:spcPts val="500"/>
              </a:spcBef>
              <a:buClr>
                <a:srgbClr val="F0AB00"/>
              </a:buClr>
              <a:buFont typeface="Wingdings" panose="05000000000000000000" pitchFamily="2" charset="2"/>
              <a:buNone/>
              <a:defRPr sz="1600" kern="1200">
                <a:solidFill>
                  <a:schemeClr val="tx1"/>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90000"/>
              </a:lnSpc>
              <a:spcBef>
                <a:spcPts val="500"/>
              </a:spcBef>
              <a:buClr>
                <a:srgbClr val="F0AB00"/>
              </a:buClr>
              <a:buFont typeface="Arial" panose="020B0604020202020204" pitchFamily="34" charset="0"/>
              <a:buNone/>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 </a:t>
            </a:r>
          </a:p>
          <a:p>
            <a:pPr marL="342900" indent="-342900" algn="l">
              <a:buFont typeface="Arial" panose="020B0604020202020204" pitchFamily="34" charset="0"/>
              <a:buChar char="•"/>
            </a:pPr>
            <a:r>
              <a:rPr lang="en-US" sz="1800" dirty="0"/>
              <a:t>Agility Coach</a:t>
            </a:r>
          </a:p>
          <a:p>
            <a:pPr marL="342900" indent="-342900" algn="l">
              <a:buFont typeface="Arial" panose="020B0604020202020204" pitchFamily="34" charset="0"/>
              <a:buChar char="•"/>
            </a:pPr>
            <a:r>
              <a:rPr lang="en-US" sz="1800" dirty="0"/>
              <a:t>Servant Leader</a:t>
            </a:r>
          </a:p>
          <a:p>
            <a:pPr marL="342900" indent="-342900" algn="l">
              <a:buFont typeface="Arial" panose="020B0604020202020204" pitchFamily="34" charset="0"/>
              <a:buChar char="•"/>
            </a:pPr>
            <a:r>
              <a:rPr lang="en-US" sz="1800" dirty="0"/>
              <a:t>No Official SM Here…</a:t>
            </a:r>
          </a:p>
          <a:p>
            <a:pPr marL="342900" indent="-342900" algn="l">
              <a:buFont typeface="Arial" panose="020B0604020202020204" pitchFamily="34" charset="0"/>
              <a:buChar char="•"/>
            </a:pPr>
            <a:endParaRPr lang="en-US" dirty="0"/>
          </a:p>
        </p:txBody>
      </p:sp>
      <p:pic>
        <p:nvPicPr>
          <p:cNvPr id="21" name="Picture 20">
            <a:extLst>
              <a:ext uri="{FF2B5EF4-FFF2-40B4-BE49-F238E27FC236}">
                <a16:creationId xmlns:a16="http://schemas.microsoft.com/office/drawing/2014/main" id="{B33BA40B-2A74-464A-BEA9-A1B01F6AD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43" y="4843353"/>
            <a:ext cx="3079151" cy="1152377"/>
          </a:xfrm>
          <a:prstGeom prst="rect">
            <a:avLst/>
          </a:prstGeom>
        </p:spPr>
      </p:pic>
      <p:sp>
        <p:nvSpPr>
          <p:cNvPr id="22" name="Subtitle 2">
            <a:extLst>
              <a:ext uri="{FF2B5EF4-FFF2-40B4-BE49-F238E27FC236}">
                <a16:creationId xmlns:a16="http://schemas.microsoft.com/office/drawing/2014/main" id="{5A7089C0-00FB-4F4A-BEF8-A9F19A05137B}"/>
              </a:ext>
            </a:extLst>
          </p:cNvPr>
          <p:cNvSpPr txBox="1">
            <a:spLocks/>
          </p:cNvSpPr>
          <p:nvPr/>
        </p:nvSpPr>
        <p:spPr>
          <a:xfrm>
            <a:off x="3483149" y="4684090"/>
            <a:ext cx="2896628" cy="1504502"/>
          </a:xfrm>
          <a:prstGeom prst="rect">
            <a:avLst/>
          </a:prstGeom>
          <a:ln>
            <a:noFill/>
          </a:ln>
        </p:spPr>
        <p:txBody>
          <a:bodyPr vert="horz" lIns="91440" tIns="45720" rIns="91440" bIns="45720" rtlCol="0">
            <a:normAutofit fontScale="92500"/>
          </a:bodyPr>
          <a:lstStyle>
            <a:lvl1pPr marL="0" indent="0" algn="ctr"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Clr>
                <a:srgbClr val="F0AB00"/>
              </a:buClr>
              <a:buFont typeface="Wingdings" panose="05000000000000000000" pitchFamily="2" charset="2"/>
              <a:buNone/>
              <a:defRPr sz="2000" kern="1200">
                <a:solidFill>
                  <a:schemeClr val="tx1"/>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90000"/>
              </a:lnSpc>
              <a:spcBef>
                <a:spcPts val="500"/>
              </a:spcBef>
              <a:buClr>
                <a:srgbClr val="F0AB00"/>
              </a:buClr>
              <a:buFont typeface="Wingdings" panose="05000000000000000000" pitchFamily="2" charset="2"/>
              <a:buNone/>
              <a:defRPr sz="1800" kern="1200">
                <a:solidFill>
                  <a:schemeClr val="tx1"/>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90000"/>
              </a:lnSpc>
              <a:spcBef>
                <a:spcPts val="500"/>
              </a:spcBef>
              <a:buClr>
                <a:srgbClr val="F0AB00"/>
              </a:buClr>
              <a:buFont typeface="Wingdings" panose="05000000000000000000" pitchFamily="2" charset="2"/>
              <a:buNone/>
              <a:defRPr sz="1600" kern="1200">
                <a:solidFill>
                  <a:schemeClr val="tx1"/>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90000"/>
              </a:lnSpc>
              <a:spcBef>
                <a:spcPts val="500"/>
              </a:spcBef>
              <a:buClr>
                <a:srgbClr val="F0AB00"/>
              </a:buClr>
              <a:buFont typeface="Arial" panose="020B0604020202020204" pitchFamily="34" charset="0"/>
              <a:buNone/>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The Development Pod</a:t>
            </a:r>
          </a:p>
          <a:p>
            <a:pPr marL="342900" indent="-342900" algn="l">
              <a:buFont typeface="Arial" panose="020B0604020202020204" pitchFamily="34" charset="0"/>
              <a:buChar char="•"/>
            </a:pPr>
            <a:r>
              <a:rPr lang="en-US" sz="1800" dirty="0"/>
              <a:t>Self-Organizing</a:t>
            </a:r>
          </a:p>
          <a:p>
            <a:pPr marL="342900" indent="-342900" algn="l">
              <a:buFont typeface="Arial" panose="020B0604020202020204" pitchFamily="34" charset="0"/>
              <a:buChar char="•"/>
            </a:pPr>
            <a:r>
              <a:rPr lang="en-US" sz="1800" dirty="0"/>
              <a:t>Cross-Functional</a:t>
            </a:r>
          </a:p>
          <a:p>
            <a:pPr marL="342900" indent="-342900" algn="l">
              <a:buFont typeface="Arial" panose="020B0604020202020204" pitchFamily="34" charset="0"/>
              <a:buChar char="•"/>
            </a:pPr>
            <a:r>
              <a:rPr lang="en-US" sz="1800" dirty="0"/>
              <a:t>Executes Sprint Goal</a:t>
            </a:r>
          </a:p>
          <a:p>
            <a:pPr marL="342900" indent="-342900" algn="l">
              <a:buFont typeface="Arial" panose="020B0604020202020204" pitchFamily="34" charset="0"/>
              <a:buChar char="•"/>
            </a:pPr>
            <a:endParaRPr lang="en-US" dirty="0"/>
          </a:p>
        </p:txBody>
      </p:sp>
      <p:sp>
        <p:nvSpPr>
          <p:cNvPr id="23" name="Rectangle 22">
            <a:extLst>
              <a:ext uri="{FF2B5EF4-FFF2-40B4-BE49-F238E27FC236}">
                <a16:creationId xmlns:a16="http://schemas.microsoft.com/office/drawing/2014/main" id="{143FBC21-5193-4371-B996-8B8F4E9E2B44}"/>
              </a:ext>
            </a:extLst>
          </p:cNvPr>
          <p:cNvSpPr/>
          <p:nvPr/>
        </p:nvSpPr>
        <p:spPr>
          <a:xfrm>
            <a:off x="3252088" y="5920509"/>
            <a:ext cx="299006" cy="84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btitle 2">
            <a:extLst>
              <a:ext uri="{FF2B5EF4-FFF2-40B4-BE49-F238E27FC236}">
                <a16:creationId xmlns:a16="http://schemas.microsoft.com/office/drawing/2014/main" id="{21D40DD7-ADB5-483A-A1EE-F79387270884}"/>
              </a:ext>
            </a:extLst>
          </p:cNvPr>
          <p:cNvSpPr txBox="1">
            <a:spLocks/>
          </p:cNvSpPr>
          <p:nvPr/>
        </p:nvSpPr>
        <p:spPr>
          <a:xfrm>
            <a:off x="6264723" y="4636656"/>
            <a:ext cx="2896628" cy="1568749"/>
          </a:xfrm>
          <a:prstGeom prst="rect">
            <a:avLst/>
          </a:prstGeom>
          <a:ln>
            <a:noFill/>
          </a:ln>
        </p:spPr>
        <p:txBody>
          <a:bodyPr vert="horz" lIns="91440" tIns="45720" rIns="91440" bIns="45720" rtlCol="0">
            <a:normAutofit/>
          </a:bodyPr>
          <a:lstStyle>
            <a:lvl1pPr marL="0" indent="0" algn="ctr"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Clr>
                <a:srgbClr val="F0AB00"/>
              </a:buClr>
              <a:buFont typeface="Wingdings" panose="05000000000000000000" pitchFamily="2" charset="2"/>
              <a:buNone/>
              <a:defRPr sz="2000" kern="1200">
                <a:solidFill>
                  <a:schemeClr val="tx1"/>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90000"/>
              </a:lnSpc>
              <a:spcBef>
                <a:spcPts val="500"/>
              </a:spcBef>
              <a:buClr>
                <a:srgbClr val="F0AB00"/>
              </a:buClr>
              <a:buFont typeface="Wingdings" panose="05000000000000000000" pitchFamily="2" charset="2"/>
              <a:buNone/>
              <a:defRPr sz="1800" kern="1200">
                <a:solidFill>
                  <a:schemeClr val="tx1"/>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90000"/>
              </a:lnSpc>
              <a:spcBef>
                <a:spcPts val="500"/>
              </a:spcBef>
              <a:buClr>
                <a:srgbClr val="F0AB00"/>
              </a:buClr>
              <a:buFont typeface="Wingdings" panose="05000000000000000000" pitchFamily="2" charset="2"/>
              <a:buNone/>
              <a:defRPr sz="1600" kern="1200">
                <a:solidFill>
                  <a:schemeClr val="tx1"/>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90000"/>
              </a:lnSpc>
              <a:spcBef>
                <a:spcPts val="500"/>
              </a:spcBef>
              <a:buClr>
                <a:srgbClr val="F0AB00"/>
              </a:buClr>
              <a:buFont typeface="Arial" panose="020B0604020202020204" pitchFamily="34" charset="0"/>
              <a:buNone/>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 </a:t>
            </a:r>
          </a:p>
          <a:p>
            <a:pPr marL="342900" indent="-342900" algn="l">
              <a:buFont typeface="Arial" panose="020B0604020202020204" pitchFamily="34" charset="0"/>
              <a:buChar char="•"/>
            </a:pPr>
            <a:r>
              <a:rPr lang="en-US" sz="1800" dirty="0"/>
              <a:t>Empowered</a:t>
            </a:r>
          </a:p>
          <a:p>
            <a:pPr marL="342900" indent="-342900" algn="l">
              <a:buFont typeface="Arial" panose="020B0604020202020204" pitchFamily="34" charset="0"/>
              <a:buChar char="•"/>
            </a:pPr>
            <a:r>
              <a:rPr lang="en-US" sz="1800" dirty="0"/>
              <a:t>Not Just “Developers”</a:t>
            </a:r>
          </a:p>
          <a:p>
            <a:pPr marL="342900" indent="-342900" algn="l">
              <a:buFont typeface="Arial" panose="020B0604020202020204" pitchFamily="34" charset="0"/>
              <a:buChar char="•"/>
            </a:pPr>
            <a:r>
              <a:rPr lang="en-US" sz="1800" dirty="0"/>
              <a:t>Providers of HOW</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414586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9AAE4-5A38-4A5C-8750-15A110E1C633}"/>
              </a:ext>
            </a:extLst>
          </p:cNvPr>
          <p:cNvSpPr>
            <a:spLocks noGrp="1"/>
          </p:cNvSpPr>
          <p:nvPr>
            <p:ph type="title"/>
          </p:nvPr>
        </p:nvSpPr>
        <p:spPr/>
        <p:txBody>
          <a:bodyPr/>
          <a:lstStyle/>
          <a:p>
            <a:r>
              <a:rPr lang="en-US" sz="4000" dirty="0"/>
              <a:t>The Product Backlog</a:t>
            </a:r>
          </a:p>
        </p:txBody>
      </p:sp>
      <p:sp>
        <p:nvSpPr>
          <p:cNvPr id="3" name="TextBox 2">
            <a:extLst>
              <a:ext uri="{FF2B5EF4-FFF2-40B4-BE49-F238E27FC236}">
                <a16:creationId xmlns:a16="http://schemas.microsoft.com/office/drawing/2014/main" id="{986D03E0-CEED-435F-832C-9B4D2C13164E}"/>
              </a:ext>
            </a:extLst>
          </p:cNvPr>
          <p:cNvSpPr txBox="1"/>
          <p:nvPr/>
        </p:nvSpPr>
        <p:spPr>
          <a:xfrm>
            <a:off x="287216" y="1394689"/>
            <a:ext cx="755534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Starts with Initiatives -  distributed from Enterprise Portfolio Level</a:t>
            </a:r>
          </a:p>
          <a:p>
            <a:pPr marL="285750" indent="-285750">
              <a:buFont typeface="Arial" panose="020B0604020202020204" pitchFamily="34" charset="0"/>
              <a:buChar char="•"/>
            </a:pPr>
            <a:r>
              <a:rPr lang="en-US" dirty="0"/>
              <a:t>Organized Top-Down - by business value and dependency</a:t>
            </a:r>
          </a:p>
          <a:p>
            <a:pPr marL="285750" indent="-285750">
              <a:buFont typeface="Arial" panose="020B0604020202020204" pitchFamily="34" charset="0"/>
              <a:buChar char="•"/>
            </a:pPr>
            <a:r>
              <a:rPr lang="en-US" dirty="0"/>
              <a:t>More detailed at the top - Detailed Stories -&gt; Broad Stories</a:t>
            </a:r>
          </a:p>
          <a:p>
            <a:pPr marL="285750" indent="-285750">
              <a:buFont typeface="Arial" panose="020B0604020202020204" pitchFamily="34" charset="0"/>
              <a:buChar char="•"/>
            </a:pPr>
            <a:r>
              <a:rPr lang="en-US" dirty="0"/>
              <a:t>The next two full sprints of velocity should be ready or very near ready for planning</a:t>
            </a:r>
          </a:p>
          <a:p>
            <a:pPr marL="285750" indent="-285750">
              <a:buFont typeface="Arial" panose="020B0604020202020204" pitchFamily="34" charset="0"/>
              <a:buChar char="•"/>
            </a:pPr>
            <a:r>
              <a:rPr lang="en-US" dirty="0"/>
              <a:t>Should be formed as part of Release Planning if needed</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9FC64809-982B-430A-B310-7BB9A7EE7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52" y="3138428"/>
            <a:ext cx="3816429" cy="2862322"/>
          </a:xfrm>
          <a:prstGeom prst="rect">
            <a:avLst/>
          </a:prstGeom>
        </p:spPr>
      </p:pic>
      <p:pic>
        <p:nvPicPr>
          <p:cNvPr id="8" name="Picture 7">
            <a:extLst>
              <a:ext uri="{FF2B5EF4-FFF2-40B4-BE49-F238E27FC236}">
                <a16:creationId xmlns:a16="http://schemas.microsoft.com/office/drawing/2014/main" id="{C9A1A900-3FB0-44D5-A2AE-602E31888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138428"/>
            <a:ext cx="3816429" cy="2862322"/>
          </a:xfrm>
          <a:prstGeom prst="rect">
            <a:avLst/>
          </a:prstGeom>
        </p:spPr>
      </p:pic>
    </p:spTree>
    <p:extLst>
      <p:ext uri="{BB962C8B-B14F-4D97-AF65-F5344CB8AC3E}">
        <p14:creationId xmlns:p14="http://schemas.microsoft.com/office/powerpoint/2010/main" val="200487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82FA-234C-4061-A73B-F2C0A00D0368}"/>
              </a:ext>
            </a:extLst>
          </p:cNvPr>
          <p:cNvSpPr>
            <a:spLocks noGrp="1"/>
          </p:cNvSpPr>
          <p:nvPr>
            <p:ph type="title"/>
          </p:nvPr>
        </p:nvSpPr>
        <p:spPr/>
        <p:txBody>
          <a:bodyPr/>
          <a:lstStyle/>
          <a:p>
            <a:r>
              <a:rPr lang="en-US" sz="4000" dirty="0"/>
              <a:t>Release Planning &amp; Grooming</a:t>
            </a:r>
          </a:p>
        </p:txBody>
      </p:sp>
      <p:sp>
        <p:nvSpPr>
          <p:cNvPr id="3" name="TextBox 2">
            <a:extLst>
              <a:ext uri="{FF2B5EF4-FFF2-40B4-BE49-F238E27FC236}">
                <a16:creationId xmlns:a16="http://schemas.microsoft.com/office/drawing/2014/main" id="{36AEDDAC-5884-4B64-A02D-79A6C1641744}"/>
              </a:ext>
            </a:extLst>
          </p:cNvPr>
          <p:cNvSpPr txBox="1"/>
          <p:nvPr/>
        </p:nvSpPr>
        <p:spPr>
          <a:xfrm>
            <a:off x="287216" y="1293090"/>
            <a:ext cx="1079642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Release Planning breaks iterations into themes high-level stories</a:t>
            </a:r>
          </a:p>
          <a:p>
            <a:pPr marL="285750" indent="-285750">
              <a:buFont typeface="Arial" panose="020B0604020202020204" pitchFamily="34" charset="0"/>
              <a:buChar char="•"/>
            </a:pPr>
            <a:r>
              <a:rPr lang="en-US" dirty="0"/>
              <a:t>Done outside of the typical Sprint ceremonies</a:t>
            </a:r>
          </a:p>
          <a:p>
            <a:pPr marL="285750" indent="-285750">
              <a:buFont typeface="Arial" panose="020B0604020202020204" pitchFamily="34" charset="0"/>
              <a:buChar char="•"/>
            </a:pPr>
            <a:r>
              <a:rPr lang="en-US" dirty="0"/>
              <a:t>Some of this is done during quarterly planning</a:t>
            </a:r>
          </a:p>
          <a:p>
            <a:pPr marL="285750" indent="-285750">
              <a:buFont typeface="Arial" panose="020B0604020202020204" pitchFamily="34" charset="0"/>
              <a:buChar char="•"/>
            </a:pPr>
            <a:r>
              <a:rPr lang="en-US" dirty="0"/>
              <a:t>This activity should engage your stakeholders, customers and users</a:t>
            </a:r>
          </a:p>
          <a:p>
            <a:pPr marL="742950" lvl="1" indent="-285750">
              <a:buFont typeface="Arial" panose="020B0604020202020204" pitchFamily="34" charset="0"/>
              <a:buChar char="•"/>
            </a:pPr>
            <a:r>
              <a:rPr lang="en-US" dirty="0"/>
              <a:t>This can be done without your development team, but it can be very wise to include them</a:t>
            </a:r>
          </a:p>
          <a:p>
            <a:pPr marL="285750" indent="-285750">
              <a:buFont typeface="Arial" panose="020B0604020202020204" pitchFamily="34" charset="0"/>
              <a:buChar char="•"/>
            </a:pPr>
            <a:r>
              <a:rPr lang="en-US" dirty="0"/>
              <a:t>Very high-level stories, with high-level story point estimates (work with your team to define very high-level story points)</a:t>
            </a:r>
          </a:p>
          <a:p>
            <a:pPr marL="285750" indent="-285750">
              <a:buFont typeface="Arial" panose="020B0604020202020204" pitchFamily="34" charset="0"/>
              <a:buChar char="•"/>
            </a:pPr>
            <a:r>
              <a:rPr lang="en-US" dirty="0"/>
              <a:t>During release planning, the inner details (small stories and ACs) should not be discussed (**just in time planning)</a:t>
            </a:r>
          </a:p>
          <a:p>
            <a:pPr marL="285750" indent="-285750">
              <a:buFont typeface="Arial" panose="020B0604020202020204" pitchFamily="34" charset="0"/>
              <a:buChar char="•"/>
            </a:pPr>
            <a:r>
              <a:rPr lang="en-US" dirty="0"/>
              <a:t>Release planning can shape insight into release targets for your backlog (these are still </a:t>
            </a:r>
            <a:r>
              <a:rPr lang="en-US" dirty="0">
                <a:solidFill>
                  <a:schemeClr val="accent4"/>
                </a:solidFill>
              </a:rPr>
              <a:t>estimates</a:t>
            </a:r>
            <a:r>
              <a:rPr lang="en-US" dirty="0"/>
              <a:t>)</a:t>
            </a:r>
          </a:p>
          <a:p>
            <a:pPr marL="285750" indent="-285750">
              <a:buFont typeface="Arial" panose="020B0604020202020204" pitchFamily="34" charset="0"/>
              <a:buChar char="•"/>
            </a:pPr>
            <a:r>
              <a:rPr lang="en-US" dirty="0"/>
              <a:t>Grooming takes highest value items in the backlog and move them towards the </a:t>
            </a:r>
            <a:r>
              <a:rPr lang="en-US" dirty="0">
                <a:solidFill>
                  <a:schemeClr val="accent4"/>
                </a:solidFill>
              </a:rPr>
              <a:t>Definition of Ready </a:t>
            </a:r>
          </a:p>
          <a:p>
            <a:pPr marL="285750" indent="-285750">
              <a:buFont typeface="Arial" panose="020B0604020202020204" pitchFamily="34" charset="0"/>
              <a:buChar char="•"/>
            </a:pPr>
            <a:r>
              <a:rPr lang="en-US" dirty="0"/>
              <a:t>Grooming is not an official Scrum ceremony</a:t>
            </a:r>
          </a:p>
          <a:p>
            <a:pPr marL="285750" indent="-285750">
              <a:buFont typeface="Arial" panose="020B0604020202020204" pitchFamily="34" charset="0"/>
              <a:buChar char="•"/>
            </a:pPr>
            <a:r>
              <a:rPr lang="en-US" dirty="0"/>
              <a:t>Grooming may not be needed, if proper time is spent on planning your iterations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61350560"/>
      </p:ext>
    </p:extLst>
  </p:cSld>
  <p:clrMapOvr>
    <a:masterClrMapping/>
  </p:clrMapOvr>
</p:sld>
</file>

<file path=ppt/theme/theme1.xml><?xml version="1.0" encoding="utf-8"?>
<a:theme xmlns:a="http://schemas.openxmlformats.org/drawingml/2006/main" name="KBRA PP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BRA PPT Theme" id="{D450D844-DE36-4778-9B57-685B7D7A89F8}" vid="{7A0C7BC8-EE1D-48DA-BEB4-C3166FE13393}"/>
    </a:ext>
  </a:extLst>
</a:theme>
</file>

<file path=docProps/app.xml><?xml version="1.0" encoding="utf-8"?>
<Properties xmlns="http://schemas.openxmlformats.org/officeDocument/2006/extended-properties" xmlns:vt="http://schemas.openxmlformats.org/officeDocument/2006/docPropsVTypes">
  <Template>KBRA PPT Theme</Template>
  <TotalTime>2629</TotalTime>
  <Words>1359</Words>
  <Application>Microsoft Office PowerPoint</Application>
  <PresentationFormat>Widescreen</PresentationFormat>
  <Paragraphs>199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Verdana</vt:lpstr>
      <vt:lpstr>Wingdings</vt:lpstr>
      <vt:lpstr>KBRA PPT Theme</vt:lpstr>
      <vt:lpstr>A Hitchhikers Guide to Scrum</vt:lpstr>
      <vt:lpstr>What we will cover</vt:lpstr>
      <vt:lpstr>The Agile Manifesto</vt:lpstr>
      <vt:lpstr>Scrum is an Agile Framework</vt:lpstr>
      <vt:lpstr>But Uncle Rob, HOW?!?!?!?!!? </vt:lpstr>
      <vt:lpstr>Scrum Ceremonies</vt:lpstr>
      <vt:lpstr>The Scrum Team</vt:lpstr>
      <vt:lpstr>The Product Backlog</vt:lpstr>
      <vt:lpstr>Release Planning &amp; Grooming</vt:lpstr>
      <vt:lpstr>Sprint Planning</vt:lpstr>
      <vt:lpstr>Definition of Ready</vt:lpstr>
      <vt:lpstr>Estimation</vt:lpstr>
      <vt:lpstr>Definition of Done</vt:lpstr>
      <vt:lpstr>The Sprint Backlog</vt:lpstr>
      <vt:lpstr>The Daily Standup</vt:lpstr>
      <vt:lpstr>The Sprint Review</vt:lpstr>
      <vt:lpstr>The Sprint Retrospective</vt:lpstr>
      <vt:lpstr>Common Sources of BIG Waste</vt:lpstr>
      <vt:lpstr>Common Sources of BIG Waste</vt:lpstr>
      <vt:lpstr>More Information Available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Overview</dc:title>
  <dc:creator>Robert Calcavecchia</dc:creator>
  <cp:lastModifiedBy>Pete Ostergren</cp:lastModifiedBy>
  <cp:revision>51</cp:revision>
  <dcterms:created xsi:type="dcterms:W3CDTF">2018-05-04T01:52:21Z</dcterms:created>
  <dcterms:modified xsi:type="dcterms:W3CDTF">2018-05-14T12:48:11Z</dcterms:modified>
</cp:coreProperties>
</file>